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312" r:id="rId3"/>
    <p:sldId id="311" r:id="rId4"/>
    <p:sldId id="329" r:id="rId5"/>
    <p:sldId id="324" r:id="rId6"/>
    <p:sldId id="327" r:id="rId7"/>
    <p:sldId id="313" r:id="rId8"/>
    <p:sldId id="314" r:id="rId9"/>
    <p:sldId id="315" r:id="rId10"/>
    <p:sldId id="310" r:id="rId11"/>
    <p:sldId id="317" r:id="rId12"/>
    <p:sldId id="318" r:id="rId13"/>
    <p:sldId id="330" r:id="rId14"/>
    <p:sldId id="320" r:id="rId15"/>
    <p:sldId id="323" r:id="rId16"/>
    <p:sldId id="321" r:id="rId17"/>
    <p:sldId id="322" r:id="rId18"/>
    <p:sldId id="326" r:id="rId19"/>
    <p:sldId id="337" r:id="rId20"/>
    <p:sldId id="341" r:id="rId21"/>
    <p:sldId id="325" r:id="rId22"/>
    <p:sldId id="331" r:id="rId23"/>
    <p:sldId id="332" r:id="rId24"/>
    <p:sldId id="340" r:id="rId25"/>
    <p:sldId id="342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  <a:srgbClr val="161037"/>
    <a:srgbClr val="2E2850"/>
    <a:srgbClr val="342B62"/>
    <a:srgbClr val="151128"/>
    <a:srgbClr val="2D2B35"/>
    <a:srgbClr val="B1CCED"/>
    <a:srgbClr val="B5E2F6"/>
    <a:srgbClr val="A5BBF7"/>
    <a:srgbClr val="A0B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1" autoAdjust="0"/>
    <p:restoredTop sz="57380" autoAdjust="0"/>
  </p:normalViewPr>
  <p:slideViewPr>
    <p:cSldViewPr snapToGrid="0" snapToObjects="1">
      <p:cViewPr>
        <p:scale>
          <a:sx n="50" d="100"/>
          <a:sy n="50" d="100"/>
        </p:scale>
        <p:origin x="-1140" y="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Configure a renderer with a </a:t>
          </a:r>
          <a:r>
            <a:rPr lang="en-GB" sz="1400" dirty="0" err="1" smtClean="0"/>
            <a:t>ClassFlashStyler</a:t>
          </a:r>
          <a:r>
            <a:rPr lang="en-GB" sz="1400" dirty="0" smtClean="0"/>
            <a:t> and apply it to the Bid and Ask cells in the grid to have flashing prices in the grid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dirty="0" smtClean="0"/>
            <a:t>Configure a </a:t>
          </a:r>
          <a:r>
            <a:rPr lang="en-GB" sz="1400" dirty="0" err="1" smtClean="0"/>
            <a:t>DecimalFormatter</a:t>
          </a:r>
          <a:r>
            <a:rPr lang="en-GB" sz="1400" dirty="0" smtClean="0"/>
            <a:t> in the same </a:t>
          </a:r>
          <a:r>
            <a:rPr lang="en-GB" sz="1400" dirty="0" err="1" smtClean="0"/>
            <a:t>renederer</a:t>
          </a:r>
          <a:r>
            <a:rPr lang="en-GB" sz="1400" dirty="0" smtClean="0"/>
            <a:t> so that all prices are displayed to 2 decimal places</a:t>
          </a:r>
          <a:endParaRPr lang="en-GB" sz="1400" b="0" dirty="0" smtClean="0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Create a custom Handler to react when a user clicks on a cell in the grid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07B4B8C-FCB3-4387-8269-6D90FEB89119}">
      <dgm:prSet custT="1"/>
      <dgm:spPr/>
      <dgm:t>
        <a:bodyPr/>
        <a:lstStyle/>
        <a:p>
          <a:r>
            <a:rPr lang="en-GB" sz="1400" dirty="0" smtClean="0"/>
            <a:t>Create a custom Formatter for the instrument name on the grid</a:t>
          </a:r>
          <a:endParaRPr lang="en-GB" sz="1400" b="0" dirty="0" smtClean="0"/>
        </a:p>
      </dgm:t>
    </dgm:pt>
    <dgm:pt modelId="{C7061219-C838-4A0B-BA3D-8255EE973D8B}" type="parTrans" cxnId="{EE3410CD-F638-4D5A-B10B-08712CAE435F}">
      <dgm:prSet/>
      <dgm:spPr/>
      <dgm:t>
        <a:bodyPr/>
        <a:lstStyle/>
        <a:p>
          <a:endParaRPr lang="en-GB"/>
        </a:p>
      </dgm:t>
    </dgm:pt>
    <dgm:pt modelId="{CA186E2B-2DB7-4687-B475-52E4E5637BB3}" type="sibTrans" cxnId="{EE3410CD-F638-4D5A-B10B-08712CAE435F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4825881-5889-4A8B-81A1-8D9310773ECB}" type="pres">
      <dgm:prSet presAssocID="{907B4B8C-FCB3-4387-8269-6D90FEB89119}" presName="boxAndChildren" presStyleCnt="0"/>
      <dgm:spPr/>
    </dgm:pt>
    <dgm:pt modelId="{53ACB19A-E251-4569-B217-073F21E6D242}" type="pres">
      <dgm:prSet presAssocID="{907B4B8C-FCB3-4387-8269-6D90FEB89119}" presName="parentTextBox" presStyleLbl="node1" presStyleIdx="0" presStyleCnt="4" custLinFactNeighborY="1446"/>
      <dgm:spPr/>
      <dgm:t>
        <a:bodyPr/>
        <a:lstStyle/>
        <a:p>
          <a:endParaRPr lang="en-GB"/>
        </a:p>
      </dgm:t>
    </dgm:pt>
    <dgm:pt modelId="{0A306DBD-5774-48E9-8944-FB67E804E5A6}" type="pres">
      <dgm:prSet presAssocID="{1230BF8A-2C53-420D-BFBC-9528EAD310FF}" presName="sp" presStyleCnt="0"/>
      <dgm:spPr/>
    </dgm:pt>
    <dgm:pt modelId="{853706A8-C4D0-4397-B74E-8878388D6374}" type="pres">
      <dgm:prSet presAssocID="{7FC60040-609F-4BCB-BD81-8D95A952ABC8}" presName="arrowAndChildren" presStyleCnt="0"/>
      <dgm:spPr/>
    </dgm:pt>
    <dgm:pt modelId="{2F320267-9996-4060-BCDE-EFB7B8021D43}" type="pres">
      <dgm:prSet presAssocID="{7FC60040-609F-4BCB-BD81-8D95A952ABC8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4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 custLinFactNeighborX="19550" custLinFactNeighborY="-914"/>
      <dgm:spPr/>
      <dgm:t>
        <a:bodyPr/>
        <a:lstStyle/>
        <a:p>
          <a:endParaRPr lang="en-GB"/>
        </a:p>
      </dgm:t>
    </dgm:pt>
  </dgm:ptLst>
  <dgm:cxnLst>
    <dgm:cxn modelId="{86171340-DDC9-441C-A123-F130E90A599C}" type="presOf" srcId="{12636DEF-DD0B-4D37-9B84-278F003553FA}" destId="{E9A785BE-B53E-4CE2-A1E4-9EEA92D6B8CE}" srcOrd="0" destOrd="0" presId="urn:microsoft.com/office/officeart/2005/8/layout/process4"/>
    <dgm:cxn modelId="{EE3410CD-F638-4D5A-B10B-08712CAE435F}" srcId="{DAFDCCE1-C6A4-431D-90CC-5F8A087A1BAC}" destId="{907B4B8C-FCB3-4387-8269-6D90FEB89119}" srcOrd="3" destOrd="0" parTransId="{C7061219-C838-4A0B-BA3D-8255EE973D8B}" sibTransId="{CA186E2B-2DB7-4687-B475-52E4E5637BB3}"/>
    <dgm:cxn modelId="{F53B833E-17FA-4FD8-878F-A29447375CF8}" type="presOf" srcId="{DAFDCCE1-C6A4-431D-90CC-5F8A087A1BAC}" destId="{95D3A656-92C6-4736-8E95-7FD1DA7F25D2}" srcOrd="0" destOrd="0" presId="urn:microsoft.com/office/officeart/2005/8/layout/process4"/>
    <dgm:cxn modelId="{72782A09-1CCF-4EAF-BA4E-6D8F102817B9}" type="presOf" srcId="{907B4B8C-FCB3-4387-8269-6D90FEB89119}" destId="{53ACB19A-E251-4569-B217-073F21E6D242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534C9BF5-4D22-4EF6-AF2D-F7FDDEAE1ACB}" type="presOf" srcId="{2DA52980-6A27-49BA-8B77-B697F3969B13}" destId="{7C659590-2083-46A6-88A1-1EE87B2B23CF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CE1C1DEE-0015-41FC-ADDD-188ACACB22C0}" type="presOf" srcId="{7FC60040-609F-4BCB-BD81-8D95A952ABC8}" destId="{2F320267-9996-4060-BCDE-EFB7B8021D43}" srcOrd="0" destOrd="0" presId="urn:microsoft.com/office/officeart/2005/8/layout/process4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DDF78227-EE1F-457B-ABAF-553A0E20EB44}" type="presParOf" srcId="{95D3A656-92C6-4736-8E95-7FD1DA7F25D2}" destId="{54825881-5889-4A8B-81A1-8D9310773ECB}" srcOrd="0" destOrd="0" presId="urn:microsoft.com/office/officeart/2005/8/layout/process4"/>
    <dgm:cxn modelId="{635E48BF-084F-4864-AEA5-9AD5E575A111}" type="presParOf" srcId="{54825881-5889-4A8B-81A1-8D9310773ECB}" destId="{53ACB19A-E251-4569-B217-073F21E6D242}" srcOrd="0" destOrd="0" presId="urn:microsoft.com/office/officeart/2005/8/layout/process4"/>
    <dgm:cxn modelId="{BB651F0D-1923-4DB4-A53F-799AE6CCCCCE}" type="presParOf" srcId="{95D3A656-92C6-4736-8E95-7FD1DA7F25D2}" destId="{0A306DBD-5774-48E9-8944-FB67E804E5A6}" srcOrd="1" destOrd="0" presId="urn:microsoft.com/office/officeart/2005/8/layout/process4"/>
    <dgm:cxn modelId="{A1BF98E8-F80B-4AFB-B130-1BE3352A9C6E}" type="presParOf" srcId="{95D3A656-92C6-4736-8E95-7FD1DA7F25D2}" destId="{853706A8-C4D0-4397-B74E-8878388D6374}" srcOrd="2" destOrd="0" presId="urn:microsoft.com/office/officeart/2005/8/layout/process4"/>
    <dgm:cxn modelId="{CCCECF1E-C6E6-482C-AB4A-4B8DAF6E9473}" type="presParOf" srcId="{853706A8-C4D0-4397-B74E-8878388D6374}" destId="{2F320267-9996-4060-BCDE-EFB7B8021D43}" srcOrd="0" destOrd="0" presId="urn:microsoft.com/office/officeart/2005/8/layout/process4"/>
    <dgm:cxn modelId="{A89431B2-A4DC-4FC9-80DD-DADB7A9043D5}" type="presParOf" srcId="{95D3A656-92C6-4736-8E95-7FD1DA7F25D2}" destId="{B01A57A3-7520-49B7-9B71-D1F4FBB7F070}" srcOrd="3" destOrd="0" presId="urn:microsoft.com/office/officeart/2005/8/layout/process4"/>
    <dgm:cxn modelId="{27D4E0A9-B120-448A-977B-62D996D7A4DF}" type="presParOf" srcId="{95D3A656-92C6-4736-8E95-7FD1DA7F25D2}" destId="{34AE3084-160A-43D2-913E-80161ECB0320}" srcOrd="4" destOrd="0" presId="urn:microsoft.com/office/officeart/2005/8/layout/process4"/>
    <dgm:cxn modelId="{4A493175-5AC7-48E7-A6DA-A540E756ACEF}" type="presParOf" srcId="{34AE3084-160A-43D2-913E-80161ECB0320}" destId="{E9A785BE-B53E-4CE2-A1E4-9EEA92D6B8CE}" srcOrd="0" destOrd="0" presId="urn:microsoft.com/office/officeart/2005/8/layout/process4"/>
    <dgm:cxn modelId="{FAD08B4B-2DBF-4F00-A325-838F72682B45}" type="presParOf" srcId="{95D3A656-92C6-4736-8E95-7FD1DA7F25D2}" destId="{1710FF77-15B3-45B0-BFD2-C5FF2E833258}" srcOrd="5" destOrd="0" presId="urn:microsoft.com/office/officeart/2005/8/layout/process4"/>
    <dgm:cxn modelId="{0AE728F4-1F4C-4941-BD87-39745B3A4F63}" type="presParOf" srcId="{95D3A656-92C6-4736-8E95-7FD1DA7F25D2}" destId="{8922DBCE-4CDC-4E98-BD18-495A63619A74}" srcOrd="6" destOrd="0" presId="urn:microsoft.com/office/officeart/2005/8/layout/process4"/>
    <dgm:cxn modelId="{35B0E4D6-1448-4949-A13E-17591AA450FD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ACB19A-E251-4569-B217-073F21E6D242}">
      <dsp:nvSpPr>
        <dsp:cNvPr id="0" name=""/>
        <dsp:cNvSpPr/>
      </dsp:nvSpPr>
      <dsp:spPr>
        <a:xfrm>
          <a:off x="0" y="2639211"/>
          <a:ext cx="6391938" cy="57715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a custom Formatter for the instrument name on the grid</a:t>
          </a:r>
          <a:endParaRPr lang="en-GB" sz="1400" b="0" kern="1200" dirty="0" smtClean="0"/>
        </a:p>
      </dsp:txBody>
      <dsp:txXfrm>
        <a:off x="0" y="2639211"/>
        <a:ext cx="6391938" cy="577155"/>
      </dsp:txXfrm>
    </dsp:sp>
    <dsp:sp modelId="{2F320267-9996-4060-BCDE-EFB7B8021D43}">
      <dsp:nvSpPr>
        <dsp:cNvPr id="0" name=""/>
        <dsp:cNvSpPr/>
      </dsp:nvSpPr>
      <dsp:spPr>
        <a:xfrm rot="10800000">
          <a:off x="0" y="1759109"/>
          <a:ext cx="6391938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a custom Handler to react when a user clicks on a cell in the grid</a:t>
          </a:r>
        </a:p>
      </dsp:txBody>
      <dsp:txXfrm rot="10800000">
        <a:off x="0" y="1759109"/>
        <a:ext cx="6391938" cy="576778"/>
      </dsp:txXfrm>
    </dsp:sp>
    <dsp:sp modelId="{E9A785BE-B53E-4CE2-A1E4-9EEA92D6B8CE}">
      <dsp:nvSpPr>
        <dsp:cNvPr id="0" name=""/>
        <dsp:cNvSpPr/>
      </dsp:nvSpPr>
      <dsp:spPr>
        <a:xfrm rot="10800000">
          <a:off x="0" y="892937"/>
          <a:ext cx="6391938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Configure a </a:t>
          </a:r>
          <a:r>
            <a:rPr lang="en-GB" sz="1400" kern="1200" dirty="0" err="1" smtClean="0"/>
            <a:t>DecimalFormatter</a:t>
          </a:r>
          <a:r>
            <a:rPr lang="en-GB" sz="1400" kern="1200" dirty="0" smtClean="0"/>
            <a:t> in the same </a:t>
          </a:r>
          <a:r>
            <a:rPr lang="en-GB" sz="1400" kern="1200" dirty="0" err="1" smtClean="0"/>
            <a:t>renederer</a:t>
          </a:r>
          <a:r>
            <a:rPr lang="en-GB" sz="1400" kern="1200" dirty="0" smtClean="0"/>
            <a:t> so that all prices are displayed to 2 decimal places</a:t>
          </a:r>
          <a:endParaRPr lang="en-GB" sz="1400" b="0" kern="1200" dirty="0" smtClean="0"/>
        </a:p>
      </dsp:txBody>
      <dsp:txXfrm rot="10800000">
        <a:off x="0" y="892937"/>
        <a:ext cx="6391938" cy="576778"/>
      </dsp:txXfrm>
    </dsp:sp>
    <dsp:sp modelId="{7C659590-2083-46A6-88A1-1EE87B2B23CF}">
      <dsp:nvSpPr>
        <dsp:cNvPr id="0" name=""/>
        <dsp:cNvSpPr/>
      </dsp:nvSpPr>
      <dsp:spPr>
        <a:xfrm rot="10800000">
          <a:off x="0" y="0"/>
          <a:ext cx="6391938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Configure a renderer with a </a:t>
          </a:r>
          <a:r>
            <a:rPr lang="en-GB" sz="1400" kern="1200" dirty="0" err="1" smtClean="0"/>
            <a:t>ClassFlashStyler</a:t>
          </a:r>
          <a:r>
            <a:rPr lang="en-GB" sz="1400" kern="1200" dirty="0" smtClean="0"/>
            <a:t> and apply it to the Bid and Ask cells in the grid to have flashing prices in the grid</a:t>
          </a:r>
        </a:p>
      </dsp:txBody>
      <dsp:txXfrm rot="10800000">
        <a:off x="0" y="0"/>
        <a:ext cx="6391938" cy="5767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pPr/>
              <a:t>07/08/2013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pPr/>
              <a:t>07/08/2013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18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11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12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13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14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15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16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17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1178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117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21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2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22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23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24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117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117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7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8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78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147E6-4898-481D-9912-B2E597323FE0}" type="slidenum">
              <a:rPr lang="en-GB" smtClean="0">
                <a:latin typeface="Arial" pitchFamily="34" charset="0"/>
              </a:rPr>
              <a:pPr/>
              <a:t>10</a:t>
            </a:fld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  <a:cs typeface="Calibri"/>
              </a:rPr>
              <a:t>Caplin Trader  3</a:t>
            </a:r>
            <a:endParaRPr lang="en-US" dirty="0">
              <a:latin typeface="+mj-lt"/>
              <a:cs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  <a:cs typeface="Calibri"/>
              </a:rPr>
              <a:t/>
            </a:r>
            <a:br>
              <a:rPr lang="en-US" dirty="0" smtClean="0">
                <a:latin typeface="+mj-lt"/>
                <a:cs typeface="Calibri"/>
              </a:rPr>
            </a:br>
            <a:r>
              <a:rPr lang="en-US" dirty="0" smtClean="0">
                <a:latin typeface="+mj-lt"/>
                <a:cs typeface="Calibri"/>
              </a:rPr>
              <a:t>Renderer  Framework</a:t>
            </a:r>
            <a:endParaRPr lang="en-US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297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85681"/>
            <a:ext cx="9143999" cy="6461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rgbClr val="000000"/>
                </a:solidFill>
              </a:rPr>
              <a:t>Formatter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0357"/>
            <a:ext cx="8280400" cy="4679950"/>
          </a:xfrm>
        </p:spPr>
        <p:txBody>
          <a:bodyPr/>
          <a:lstStyle/>
          <a:p>
            <a:pPr eaLnBrk="1" hangingPunct="1"/>
            <a:r>
              <a:rPr lang="en-GB" sz="2800" dirty="0" smtClean="0"/>
              <a:t>Converts one string to another</a:t>
            </a:r>
          </a:p>
          <a:p>
            <a:r>
              <a:rPr lang="en-GB" dirty="0" smtClean="0"/>
              <a:t>Extend abstract </a:t>
            </a:r>
            <a:r>
              <a:rPr lang="en-US" sz="2200" dirty="0" err="1" smtClean="0">
                <a:solidFill>
                  <a:srgbClr val="000000"/>
                </a:solidFill>
                <a:latin typeface="Courier"/>
                <a:cs typeface="Courier"/>
              </a:rPr>
              <a:t>caplin.element.Formatter</a:t>
            </a:r>
            <a:r>
              <a:rPr lang="en-US" sz="1100" dirty="0" smtClean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GB" dirty="0" smtClean="0"/>
              <a:t>class</a:t>
            </a:r>
          </a:p>
          <a:p>
            <a:r>
              <a:rPr lang="en-GB" dirty="0" smtClean="0"/>
              <a:t>Implement  method: return a string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format(</a:t>
            </a:r>
            <a:r>
              <a:rPr lang="en-GB" dirty="0" err="1">
                <a:latin typeface="Courier"/>
                <a:cs typeface="Courier"/>
              </a:rPr>
              <a:t>vValue</a:t>
            </a:r>
            <a:r>
              <a:rPr lang="en-GB" dirty="0">
                <a:latin typeface="Courier"/>
                <a:cs typeface="Courier"/>
              </a:rPr>
              <a:t>, </a:t>
            </a:r>
            <a:r>
              <a:rPr lang="en-GB" dirty="0" err="1" smtClean="0">
                <a:latin typeface="Courier"/>
                <a:cs typeface="Courier"/>
              </a:rPr>
              <a:t>mAttributes</a:t>
            </a:r>
            <a:r>
              <a:rPr lang="en-GB" dirty="0" smtClean="0">
                <a:latin typeface="Courier"/>
                <a:cs typeface="Courier"/>
              </a:rPr>
              <a:t>)</a:t>
            </a:r>
            <a:endParaRPr lang="en-GB" sz="2400" dirty="0" smtClean="0">
              <a:latin typeface="Myriad Pro"/>
            </a:endParaRPr>
          </a:p>
          <a:p>
            <a:pPr eaLnBrk="1" hangingPunct="1"/>
            <a:r>
              <a:rPr lang="en-GB" sz="2800" dirty="0" smtClean="0"/>
              <a:t>Singleton</a:t>
            </a:r>
          </a:p>
          <a:p>
            <a:pPr eaLnBrk="1" hangingPunct="1"/>
            <a:endParaRPr lang="en-GB" sz="28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</p:spTree>
    <p:extLst>
      <p:ext uri="{BB962C8B-B14F-4D97-AF65-F5344CB8AC3E}">
        <p14:creationId xmlns:p14="http://schemas.microsoft.com/office/powerpoint/2010/main" val="41624302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79015"/>
            <a:ext cx="9143999" cy="646113"/>
          </a:xfrm>
        </p:spPr>
        <p:txBody>
          <a:bodyPr>
            <a:noAutofit/>
          </a:bodyPr>
          <a:lstStyle/>
          <a:p>
            <a:r>
              <a:rPr lang="en-US" dirty="0"/>
              <a:t>Formatter Example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2" name="Rectangle 1"/>
          <p:cNvSpPr/>
          <p:nvPr/>
        </p:nvSpPr>
        <p:spPr>
          <a:xfrm>
            <a:off x="642056" y="1062594"/>
            <a:ext cx="7956811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/>
          </a:p>
          <a:p>
            <a:r>
              <a:rPr lang="en-US" dirty="0" err="1" smtClean="0">
                <a:latin typeface="Courier"/>
                <a:cs typeface="Courier"/>
              </a:rPr>
              <a:t>caplint.bootcamp.ChopFormatter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= function() </a:t>
            </a:r>
            <a:r>
              <a:rPr lang="en-US" dirty="0" smtClean="0">
                <a:latin typeface="Courier"/>
                <a:cs typeface="Courier"/>
              </a:rPr>
              <a:t>{};</a:t>
            </a:r>
            <a:endParaRPr lang="en-US" dirty="0">
              <a:latin typeface="Courier"/>
              <a:cs typeface="Courier"/>
            </a:endParaRPr>
          </a:p>
          <a:p>
            <a:r>
              <a:rPr lang="en-US" dirty="0" err="1" smtClean="0">
                <a:latin typeface="Courier"/>
                <a:cs typeface="Courier"/>
              </a:rPr>
              <a:t>caplin.extend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>
                <a:latin typeface="Courier"/>
                <a:cs typeface="Courier"/>
              </a:rPr>
              <a:t>caplint.bootcamp</a:t>
            </a:r>
            <a:r>
              <a:rPr lang="en-US" dirty="0" err="1" smtClean="0">
                <a:latin typeface="Courier"/>
                <a:cs typeface="Courier"/>
              </a:rPr>
              <a:t>.ChopFormatter</a:t>
            </a:r>
            <a:r>
              <a:rPr lang="en-US" dirty="0">
                <a:latin typeface="Courier"/>
                <a:cs typeface="Courier"/>
              </a:rPr>
              <a:t>, </a:t>
            </a:r>
            <a:r>
              <a:rPr lang="en-US" dirty="0" err="1" smtClean="0">
                <a:latin typeface="Courier"/>
                <a:cs typeface="Courier"/>
              </a:rPr>
              <a:t>caplin.element.Formatter</a:t>
            </a:r>
            <a:r>
              <a:rPr lang="en-US" dirty="0" smtClean="0">
                <a:latin typeface="Courier"/>
                <a:cs typeface="Courier"/>
              </a:rPr>
              <a:t>)</a:t>
            </a:r>
            <a:r>
              <a:rPr lang="en-US" dirty="0">
                <a:latin typeface="Courier"/>
                <a:cs typeface="Courier"/>
              </a:rPr>
              <a:t>;</a:t>
            </a:r>
          </a:p>
          <a:p>
            <a:endParaRPr lang="en-US" dirty="0" smtClean="0">
              <a:latin typeface="Courier"/>
              <a:cs typeface="Courier"/>
            </a:endParaRPr>
          </a:p>
          <a:p>
            <a:endParaRPr lang="en-US" dirty="0">
              <a:latin typeface="Courier"/>
              <a:cs typeface="Courier"/>
            </a:endParaRPr>
          </a:p>
          <a:p>
            <a:r>
              <a:rPr lang="en-US" dirty="0" err="1">
                <a:latin typeface="Courier"/>
                <a:cs typeface="Courier"/>
              </a:rPr>
              <a:t>caplint.bootcamp</a:t>
            </a:r>
            <a:r>
              <a:rPr lang="en-US" dirty="0" err="1" smtClean="0">
                <a:latin typeface="Courier"/>
                <a:cs typeface="Courier"/>
              </a:rPr>
              <a:t>.ChopFormatter.prototype.format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= function(</a:t>
            </a:r>
            <a:r>
              <a:rPr lang="en-US" dirty="0" err="1">
                <a:latin typeface="Courier"/>
                <a:cs typeface="Courier"/>
              </a:rPr>
              <a:t>vValue</a:t>
            </a:r>
            <a:r>
              <a:rPr lang="en-US" dirty="0">
                <a:latin typeface="Courier"/>
                <a:cs typeface="Courier"/>
              </a:rPr>
              <a:t>, </a:t>
            </a:r>
            <a:r>
              <a:rPr lang="en-US" dirty="0" err="1">
                <a:latin typeface="Courier"/>
                <a:cs typeface="Courier"/>
              </a:rPr>
              <a:t>mAttributes</a:t>
            </a:r>
            <a:r>
              <a:rPr lang="en-US" dirty="0">
                <a:latin typeface="Courier"/>
                <a:cs typeface="Courier"/>
              </a:rPr>
              <a:t>) </a:t>
            </a:r>
          </a:p>
          <a:p>
            <a:r>
              <a:rPr lang="en-US" dirty="0" smtClean="0">
                <a:latin typeface="Courier"/>
                <a:cs typeface="Courier"/>
              </a:rPr>
              <a:t>{</a:t>
            </a:r>
          </a:p>
          <a:p>
            <a:r>
              <a:rPr lang="en-US" dirty="0">
                <a:latin typeface="Courier"/>
                <a:cs typeface="Courier"/>
              </a:rPr>
              <a:t>	</a:t>
            </a:r>
            <a:r>
              <a:rPr lang="en-US" dirty="0" err="1" smtClean="0">
                <a:latin typeface="Courier"/>
                <a:cs typeface="Courier"/>
              </a:rPr>
              <a:t>var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err="1" smtClean="0">
                <a:latin typeface="Courier"/>
                <a:cs typeface="Courier"/>
              </a:rPr>
              <a:t>sLength</a:t>
            </a:r>
            <a:r>
              <a:rPr lang="en-US" dirty="0" smtClean="0">
                <a:latin typeface="Courier"/>
                <a:cs typeface="Courier"/>
              </a:rPr>
              <a:t> = </a:t>
            </a:r>
            <a:r>
              <a:rPr lang="en-US" dirty="0" err="1" smtClean="0">
                <a:latin typeface="Courier"/>
                <a:cs typeface="Courier"/>
              </a:rPr>
              <a:t>mAttributes.length</a:t>
            </a:r>
            <a:r>
              <a:rPr lang="en-US" dirty="0" smtClean="0">
                <a:latin typeface="Courier"/>
                <a:cs typeface="Courier"/>
              </a:rPr>
              <a:t>;</a:t>
            </a:r>
          </a:p>
          <a:p>
            <a:r>
              <a:rPr lang="en-US" dirty="0">
                <a:latin typeface="Courier"/>
                <a:cs typeface="Courier"/>
              </a:rPr>
              <a:t>	</a:t>
            </a:r>
            <a:r>
              <a:rPr lang="en-US" dirty="0" err="1" smtClean="0">
                <a:latin typeface="Courier"/>
                <a:cs typeface="Courier"/>
              </a:rPr>
              <a:t>var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err="1" smtClean="0">
                <a:latin typeface="Courier"/>
                <a:cs typeface="Courier"/>
              </a:rPr>
              <a:t>sResult</a:t>
            </a:r>
            <a:r>
              <a:rPr lang="en-US" dirty="0" smtClean="0">
                <a:latin typeface="Courier"/>
                <a:cs typeface="Courier"/>
              </a:rPr>
              <a:t> = </a:t>
            </a:r>
            <a:r>
              <a:rPr lang="en-US" dirty="0" err="1" smtClean="0">
                <a:latin typeface="Courier"/>
                <a:cs typeface="Courier"/>
              </a:rPr>
              <a:t>vValue.substring</a:t>
            </a:r>
            <a:r>
              <a:rPr lang="en-US" dirty="0" smtClean="0">
                <a:latin typeface="Courier"/>
                <a:cs typeface="Courier"/>
              </a:rPr>
              <a:t>(0,sLength);</a:t>
            </a:r>
          </a:p>
          <a:p>
            <a:r>
              <a:rPr lang="en-US" dirty="0" smtClean="0">
                <a:latin typeface="Courier"/>
                <a:cs typeface="Courier"/>
              </a:rPr>
              <a:t>	return </a:t>
            </a:r>
            <a:r>
              <a:rPr lang="en-US" dirty="0" err="1" smtClean="0">
                <a:latin typeface="Courier"/>
                <a:cs typeface="Courier"/>
              </a:rPr>
              <a:t>sResult</a:t>
            </a:r>
            <a:r>
              <a:rPr lang="en-US" dirty="0" smtClean="0">
                <a:latin typeface="Courier"/>
                <a:cs typeface="Courier"/>
              </a:rPr>
              <a:t>;</a:t>
            </a:r>
            <a:endParaRPr lang="en-US" dirty="0">
              <a:latin typeface="Courier"/>
              <a:cs typeface="Courier"/>
            </a:endParaRPr>
          </a:p>
          <a:p>
            <a:r>
              <a:rPr lang="en-US" dirty="0">
                <a:latin typeface="Courier"/>
                <a:cs typeface="Courier"/>
              </a:rPr>
              <a:t>};</a:t>
            </a:r>
          </a:p>
          <a:p>
            <a:endParaRPr lang="en-US" dirty="0">
              <a:latin typeface="Courier"/>
              <a:cs typeface="Courier"/>
            </a:endParaRPr>
          </a:p>
          <a:p>
            <a:r>
              <a:rPr lang="en-US" dirty="0" err="1">
                <a:latin typeface="Courier"/>
                <a:cs typeface="Courier"/>
              </a:rPr>
              <a:t>caplint.bootcamp</a:t>
            </a:r>
            <a:r>
              <a:rPr lang="en-US" dirty="0" err="1" smtClean="0">
                <a:latin typeface="Courier"/>
                <a:cs typeface="Courier"/>
              </a:rPr>
              <a:t>.ChopFormatter.prototype.toString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= function()</a:t>
            </a:r>
          </a:p>
          <a:p>
            <a:r>
              <a:rPr lang="en-US" dirty="0">
                <a:latin typeface="Courier"/>
                <a:cs typeface="Courier"/>
              </a:rPr>
              <a:t>{</a:t>
            </a:r>
          </a:p>
          <a:p>
            <a:r>
              <a:rPr lang="en-US" dirty="0">
                <a:latin typeface="Courier"/>
                <a:cs typeface="Courier"/>
              </a:rPr>
              <a:t>	return </a:t>
            </a:r>
            <a:r>
              <a:rPr lang="en-US" dirty="0" smtClean="0">
                <a:latin typeface="Courier"/>
                <a:cs typeface="Courier"/>
              </a:rPr>
              <a:t>"</a:t>
            </a:r>
            <a:r>
              <a:rPr lang="en-US" dirty="0" err="1">
                <a:latin typeface="Courier"/>
                <a:cs typeface="Courier"/>
              </a:rPr>
              <a:t>caplint.bootcamp</a:t>
            </a:r>
            <a:r>
              <a:rPr lang="en-US" dirty="0" err="1" smtClean="0">
                <a:latin typeface="Courier"/>
                <a:cs typeface="Courier"/>
              </a:rPr>
              <a:t>.ChopFormatter</a:t>
            </a:r>
            <a:r>
              <a:rPr lang="en-US" dirty="0">
                <a:latin typeface="Courier"/>
                <a:cs typeface="Courier"/>
              </a:rPr>
              <a:t>";</a:t>
            </a:r>
          </a:p>
          <a:p>
            <a:r>
              <a:rPr lang="en-US" dirty="0">
                <a:latin typeface="Courier"/>
                <a:cs typeface="Courier"/>
              </a:rPr>
              <a:t>};</a:t>
            </a:r>
          </a:p>
          <a:p>
            <a:endParaRPr lang="en-US" dirty="0">
              <a:latin typeface="Courier"/>
              <a:cs typeface="Courier"/>
            </a:endParaRPr>
          </a:p>
          <a:p>
            <a:r>
              <a:rPr lang="en-US" dirty="0" err="1">
                <a:latin typeface="Courier"/>
                <a:cs typeface="Courier"/>
              </a:rPr>
              <a:t>caplin.singleton</a:t>
            </a:r>
            <a:r>
              <a:rPr lang="en-US" dirty="0">
                <a:latin typeface="Courier"/>
                <a:cs typeface="Courier"/>
              </a:rPr>
              <a:t>(</a:t>
            </a:r>
            <a:r>
              <a:rPr lang="en-US" dirty="0" smtClean="0">
                <a:latin typeface="Courier"/>
                <a:cs typeface="Courier"/>
              </a:rPr>
              <a:t>"</a:t>
            </a:r>
            <a:r>
              <a:rPr lang="en-US" dirty="0" err="1">
                <a:latin typeface="Courier"/>
                <a:cs typeface="Courier"/>
              </a:rPr>
              <a:t>caplint.bootcamp</a:t>
            </a:r>
            <a:r>
              <a:rPr lang="en-US" dirty="0" err="1" smtClean="0">
                <a:latin typeface="Courier"/>
                <a:cs typeface="Courier"/>
              </a:rPr>
              <a:t>.ChopFormatter</a:t>
            </a:r>
            <a:r>
              <a:rPr lang="en-US" dirty="0">
                <a:latin typeface="Courier"/>
                <a:cs typeface="Courier"/>
              </a:rPr>
              <a:t>");</a:t>
            </a:r>
          </a:p>
        </p:txBody>
      </p:sp>
    </p:spTree>
    <p:extLst>
      <p:ext uri="{BB962C8B-B14F-4D97-AF65-F5344CB8AC3E}">
        <p14:creationId xmlns:p14="http://schemas.microsoft.com/office/powerpoint/2010/main" val="39149823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01945"/>
            <a:ext cx="9143999" cy="809920"/>
          </a:xfrm>
        </p:spPr>
        <p:txBody>
          <a:bodyPr>
            <a:noAutofit/>
          </a:bodyPr>
          <a:lstStyle/>
          <a:p>
            <a:r>
              <a:rPr lang="en-US" dirty="0"/>
              <a:t>Formatter Configuration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2" name="Rectangle 1"/>
          <p:cNvSpPr/>
          <p:nvPr/>
        </p:nvSpPr>
        <p:spPr>
          <a:xfrm>
            <a:off x="573582" y="1778994"/>
            <a:ext cx="8307467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&lt;?xml version="1.0" encoding="UTF-8"?&gt;</a:t>
            </a:r>
          </a:p>
          <a:p>
            <a:r>
              <a:rPr lang="en-US" sz="1600" dirty="0">
                <a:latin typeface="Courier"/>
                <a:cs typeface="Courier"/>
              </a:rPr>
              <a:t>&lt;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xmlns</a:t>
            </a:r>
            <a:r>
              <a:rPr lang="en-US" sz="1600" dirty="0">
                <a:latin typeface="Courier"/>
                <a:cs typeface="Courier"/>
              </a:rPr>
              <a:t>="http://</a:t>
            </a:r>
            <a:r>
              <a:rPr lang="en-US" sz="1600" dirty="0" err="1">
                <a:latin typeface="Courier"/>
                <a:cs typeface="Courier"/>
              </a:rPr>
              <a:t>schema.caplin.com</a:t>
            </a:r>
            <a:r>
              <a:rPr lang="en-US" sz="1600" dirty="0">
                <a:latin typeface="Courier"/>
                <a:cs typeface="Courier"/>
              </a:rPr>
              <a:t>/CaplinTrader/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>
                <a:latin typeface="Courier"/>
                <a:cs typeface="Courier"/>
              </a:rPr>
              <a:t>"&gt;</a:t>
            </a:r>
          </a:p>
          <a:p>
            <a:r>
              <a:rPr lang="en-US" sz="1600" dirty="0">
                <a:latin typeface="Courier"/>
                <a:cs typeface="Courier"/>
              </a:rPr>
              <a:t> </a:t>
            </a:r>
            <a:endParaRPr lang="en-US" sz="1600" dirty="0" smtClean="0">
              <a:latin typeface="Courier"/>
              <a:cs typeface="Courier"/>
            </a:endParaRPr>
          </a:p>
          <a:p>
            <a:r>
              <a:rPr lang="en-US" sz="1600" dirty="0" smtClean="0">
                <a:latin typeface="Courier"/>
                <a:cs typeface="Courier"/>
              </a:rPr>
              <a:t> &lt;</a:t>
            </a:r>
            <a:r>
              <a:rPr lang="en-US" sz="1600" dirty="0">
                <a:latin typeface="Courier"/>
                <a:cs typeface="Courier"/>
              </a:rPr>
              <a:t>renderer type</a:t>
            </a:r>
            <a:r>
              <a:rPr lang="en-US" sz="1600" dirty="0" smtClean="0">
                <a:latin typeface="Courier"/>
                <a:cs typeface="Courier"/>
              </a:rPr>
              <a:t>=”caplint.bootcamp.ExampleRenderer1"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  <a:p>
            <a:r>
              <a:rPr lang="en-US" sz="1600" dirty="0">
                <a:latin typeface="Courier"/>
                <a:cs typeface="Courier"/>
              </a:rPr>
              <a:t>    &lt;control </a:t>
            </a:r>
            <a:r>
              <a:rPr lang="en-US" sz="1600" dirty="0" err="1">
                <a:latin typeface="Courier"/>
                <a:cs typeface="Courier"/>
              </a:rPr>
              <a:t>className</a:t>
            </a:r>
            <a:r>
              <a:rPr lang="en-US" sz="1600" dirty="0">
                <a:latin typeface="Courier"/>
                <a:cs typeface="Courier"/>
              </a:rPr>
              <a:t>="</a:t>
            </a:r>
            <a:r>
              <a:rPr lang="en-US" sz="1600" dirty="0" err="1">
                <a:latin typeface="Courier"/>
                <a:cs typeface="Courier"/>
              </a:rPr>
              <a:t>caplin.control.basic.TextControl</a:t>
            </a:r>
            <a:r>
              <a:rPr lang="en-US" sz="1600" dirty="0">
                <a:latin typeface="Courier"/>
                <a:cs typeface="Courier"/>
              </a:rPr>
              <a:t>"/&gt;</a:t>
            </a:r>
          </a:p>
          <a:p>
            <a:r>
              <a:rPr lang="en-US" sz="1600" dirty="0">
                <a:latin typeface="Courier"/>
                <a:cs typeface="Courier"/>
              </a:rPr>
              <a:t>    &lt;downstream&gt;</a:t>
            </a:r>
          </a:p>
          <a:p>
            <a:r>
              <a:rPr lang="en-US" sz="1600" dirty="0">
                <a:latin typeface="Courier"/>
                <a:cs typeface="Courier"/>
              </a:rPr>
              <a:t>     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&lt;transform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className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=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caplint.bootcamp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.ChopFormatter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"&gt;</a:t>
            </a:r>
          </a:p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        &lt;attribute name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=”length"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value="4"/&gt;</a:t>
            </a:r>
          </a:p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      &lt;/transform&gt;</a:t>
            </a:r>
          </a:p>
          <a:p>
            <a:r>
              <a:rPr lang="en-US" sz="1600" dirty="0">
                <a:latin typeface="Courier"/>
                <a:cs typeface="Courier"/>
              </a:rPr>
              <a:t>    &lt;/downstream&gt;</a:t>
            </a:r>
          </a:p>
          <a:p>
            <a:r>
              <a:rPr lang="en-US" sz="1600" dirty="0">
                <a:latin typeface="Courier"/>
                <a:cs typeface="Courier"/>
              </a:rPr>
              <a:t>  &lt;/renderer</a:t>
            </a:r>
            <a:r>
              <a:rPr lang="en-US" sz="1600" dirty="0" smtClean="0">
                <a:latin typeface="Courier"/>
                <a:cs typeface="Courier"/>
              </a:rPr>
              <a:t>&gt;</a:t>
            </a:r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&lt;/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4621" y="5317736"/>
            <a:ext cx="5945388" cy="70788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N.B. multiple transforms are applied in the order they appear in this XML configuration block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279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51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Configuration from field data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14258" y="1778994"/>
            <a:ext cx="8307467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&lt;?xml version="1.0" encoding="UTF-8"?&gt;</a:t>
            </a:r>
          </a:p>
          <a:p>
            <a:r>
              <a:rPr lang="en-US" sz="1600" dirty="0">
                <a:latin typeface="Courier"/>
                <a:cs typeface="Courier"/>
              </a:rPr>
              <a:t>&lt;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xmlns</a:t>
            </a:r>
            <a:r>
              <a:rPr lang="en-US" sz="1600" dirty="0">
                <a:latin typeface="Courier"/>
                <a:cs typeface="Courier"/>
              </a:rPr>
              <a:t>="http://schema.caplin.com/</a:t>
            </a:r>
            <a:r>
              <a:rPr lang="en-US" sz="1600" dirty="0" err="1">
                <a:latin typeface="Courier"/>
                <a:cs typeface="Courier"/>
              </a:rPr>
              <a:t>CaplinTrader</a:t>
            </a:r>
            <a:r>
              <a:rPr lang="en-US" sz="1600" dirty="0">
                <a:latin typeface="Courier"/>
                <a:cs typeface="Courier"/>
              </a:rPr>
              <a:t>/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 smtClean="0">
                <a:latin typeface="Courier"/>
                <a:cs typeface="Courier"/>
              </a:rPr>
              <a:t>"&gt;</a:t>
            </a:r>
          </a:p>
          <a:p>
            <a:r>
              <a:rPr lang="en-US" sz="1600" dirty="0" smtClean="0">
                <a:latin typeface="Courier"/>
                <a:cs typeface="Courier"/>
              </a:rPr>
              <a:t> </a:t>
            </a:r>
          </a:p>
          <a:p>
            <a:r>
              <a:rPr lang="en-US" sz="1600" dirty="0" smtClean="0">
                <a:latin typeface="Courier"/>
                <a:cs typeface="Courier"/>
              </a:rPr>
              <a:t> &lt;</a:t>
            </a:r>
            <a:r>
              <a:rPr lang="en-US" sz="1600" dirty="0">
                <a:latin typeface="Courier"/>
                <a:cs typeface="Courier"/>
              </a:rPr>
              <a:t>renderer type</a:t>
            </a:r>
            <a:r>
              <a:rPr lang="en-US" sz="1600" dirty="0" smtClean="0">
                <a:latin typeface="Courier"/>
                <a:cs typeface="Courier"/>
              </a:rPr>
              <a:t>=”caplint.bootamp.ExampleRenderer1"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  <a:p>
            <a:r>
              <a:rPr lang="en-US" sz="1600" dirty="0">
                <a:latin typeface="Courier"/>
                <a:cs typeface="Courier"/>
              </a:rPr>
              <a:t>    &lt;control </a:t>
            </a:r>
            <a:r>
              <a:rPr lang="en-US" sz="1600" dirty="0" err="1">
                <a:latin typeface="Courier"/>
                <a:cs typeface="Courier"/>
              </a:rPr>
              <a:t>className</a:t>
            </a:r>
            <a:r>
              <a:rPr lang="en-US" sz="1600" dirty="0">
                <a:latin typeface="Courier"/>
                <a:cs typeface="Courier"/>
              </a:rPr>
              <a:t>="</a:t>
            </a:r>
            <a:r>
              <a:rPr lang="en-US" sz="1600" dirty="0" err="1">
                <a:latin typeface="Courier"/>
                <a:cs typeface="Courier"/>
              </a:rPr>
              <a:t>caplin.control.basic.TextControl</a:t>
            </a:r>
            <a:r>
              <a:rPr lang="en-US" sz="1600" dirty="0">
                <a:latin typeface="Courier"/>
                <a:cs typeface="Courier"/>
              </a:rPr>
              <a:t>"/&gt;</a:t>
            </a:r>
          </a:p>
          <a:p>
            <a:r>
              <a:rPr lang="en-US" sz="1600" dirty="0">
                <a:latin typeface="Courier"/>
                <a:cs typeface="Courier"/>
              </a:rPr>
              <a:t>    &lt;downstream&gt;</a:t>
            </a:r>
          </a:p>
          <a:p>
            <a:r>
              <a:rPr lang="en-US" sz="1600" dirty="0">
                <a:latin typeface="Courier"/>
                <a:cs typeface="Courier"/>
              </a:rPr>
              <a:t>      &lt;transform </a:t>
            </a:r>
            <a:r>
              <a:rPr lang="en-US" sz="1600" dirty="0" err="1">
                <a:latin typeface="Courier"/>
                <a:cs typeface="Courier"/>
              </a:rPr>
              <a:t>className</a:t>
            </a:r>
            <a:r>
              <a:rPr lang="en-US" sz="1600" dirty="0">
                <a:latin typeface="Courier"/>
                <a:cs typeface="Courier"/>
              </a:rPr>
              <a:t>=</a:t>
            </a:r>
            <a:r>
              <a:rPr lang="en-US" sz="1600" dirty="0" smtClean="0">
                <a:latin typeface="Courier"/>
                <a:cs typeface="Courier"/>
              </a:rPr>
              <a:t>"</a:t>
            </a:r>
            <a:r>
              <a:rPr lang="en-US" sz="1600" dirty="0" err="1">
                <a:latin typeface="Courier"/>
                <a:cs typeface="Courier"/>
              </a:rPr>
              <a:t>caplint.bootcamp</a:t>
            </a:r>
            <a:r>
              <a:rPr lang="en-US" sz="1600" dirty="0" err="1" smtClean="0">
                <a:latin typeface="Courier"/>
                <a:cs typeface="Courier"/>
              </a:rPr>
              <a:t>.ChopFormatter</a:t>
            </a:r>
            <a:r>
              <a:rPr lang="en-US" sz="1600" dirty="0">
                <a:latin typeface="Courier"/>
                <a:cs typeface="Courier"/>
              </a:rPr>
              <a:t>"&gt;</a:t>
            </a:r>
          </a:p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      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 &lt;attribute name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=”length”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value=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${LENGTH}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/&gt;</a:t>
            </a:r>
          </a:p>
          <a:p>
            <a:r>
              <a:rPr lang="en-US" sz="1600" dirty="0">
                <a:latin typeface="Courier"/>
                <a:cs typeface="Courier"/>
              </a:rPr>
              <a:t>      &lt;/transform&gt;</a:t>
            </a:r>
          </a:p>
          <a:p>
            <a:r>
              <a:rPr lang="en-US" sz="1600" dirty="0">
                <a:latin typeface="Courier"/>
                <a:cs typeface="Courier"/>
              </a:rPr>
              <a:t>    &lt;/downstream&gt;</a:t>
            </a:r>
          </a:p>
          <a:p>
            <a:r>
              <a:rPr lang="en-US" sz="1600" dirty="0">
                <a:latin typeface="Courier"/>
                <a:cs typeface="Courier"/>
              </a:rPr>
              <a:t>  &lt;/renderer</a:t>
            </a:r>
            <a:r>
              <a:rPr lang="en-US" sz="1600" dirty="0" smtClean="0">
                <a:latin typeface="Courier"/>
                <a:cs typeface="Courier"/>
              </a:rPr>
              <a:t>&gt;</a:t>
            </a:r>
            <a:endParaRPr lang="en-US" sz="1600" dirty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&lt;/</a:t>
            </a:r>
            <a:r>
              <a:rPr lang="en-US" sz="1600" dirty="0" err="1">
                <a:latin typeface="Courier"/>
                <a:cs typeface="Courier"/>
              </a:rPr>
              <a:t>rendererDefinitions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9860" y="4901377"/>
            <a:ext cx="4501092" cy="64633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Configuration data now comes from a field named “LENGTH”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4281826" y="3961151"/>
            <a:ext cx="476441" cy="838622"/>
          </a:xfrm>
          <a:prstGeom prst="upArrow">
            <a:avLst>
              <a:gd name="adj1" fmla="val 50000"/>
              <a:gd name="adj2" fmla="val 85541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11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7335"/>
            <a:ext cx="8280400" cy="4679950"/>
          </a:xfrm>
        </p:spPr>
        <p:txBody>
          <a:bodyPr/>
          <a:lstStyle/>
          <a:p>
            <a:pPr eaLnBrk="1" hangingPunct="1"/>
            <a:r>
              <a:rPr lang="en-GB" sz="2800" dirty="0" smtClean="0"/>
              <a:t>Determines the </a:t>
            </a:r>
            <a:r>
              <a:rPr lang="en-GB" dirty="0"/>
              <a:t>s</a:t>
            </a:r>
            <a:r>
              <a:rPr lang="en-GB" sz="2800" dirty="0" smtClean="0"/>
              <a:t>creen appearance </a:t>
            </a:r>
          </a:p>
          <a:p>
            <a:pPr eaLnBrk="1" hangingPunct="1"/>
            <a:r>
              <a:rPr lang="en-GB" dirty="0" smtClean="0"/>
              <a:t>Extend abstract</a:t>
            </a:r>
            <a:r>
              <a:rPr lang="en-GB" dirty="0" smtClean="0">
                <a:latin typeface="Myriad Pro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urier"/>
                <a:cs typeface="Courier"/>
              </a:rPr>
              <a:t>caplin.element.Styler</a:t>
            </a:r>
            <a:r>
              <a:rPr lang="en-US" sz="1100" dirty="0" smtClean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GB" dirty="0" smtClean="0"/>
              <a:t>class</a:t>
            </a:r>
          </a:p>
          <a:p>
            <a:r>
              <a:rPr lang="en-GB" sz="2800" dirty="0" smtClean="0"/>
              <a:t>Implement method: manipulate </a:t>
            </a:r>
            <a:r>
              <a:rPr lang="en-GB" sz="2000" dirty="0" smtClean="0">
                <a:latin typeface="Courier"/>
                <a:cs typeface="Courier"/>
              </a:rPr>
              <a:t>Control</a:t>
            </a:r>
            <a:r>
              <a:rPr lang="en-GB" sz="2800" dirty="0" smtClean="0">
                <a:latin typeface="Myriad Pro"/>
              </a:rPr>
              <a:t> </a:t>
            </a:r>
            <a:r>
              <a:rPr lang="en-GB" sz="2800" dirty="0" smtClean="0"/>
              <a:t>object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s</a:t>
            </a:r>
            <a:r>
              <a:rPr lang="en-GB" dirty="0" smtClean="0">
                <a:latin typeface="Courier"/>
                <a:cs typeface="Courier"/>
              </a:rPr>
              <a:t>tyle(</a:t>
            </a:r>
            <a:r>
              <a:rPr lang="en-GB" dirty="0" err="1" smtClean="0">
                <a:latin typeface="Courier"/>
                <a:cs typeface="Courier"/>
              </a:rPr>
              <a:t>vValue</a:t>
            </a:r>
            <a:r>
              <a:rPr lang="en-GB" dirty="0" smtClean="0">
                <a:latin typeface="Courier"/>
                <a:cs typeface="Courier"/>
              </a:rPr>
              <a:t>, </a:t>
            </a:r>
            <a:r>
              <a:rPr lang="en-GB" dirty="0" err="1" smtClean="0">
                <a:latin typeface="Courier"/>
                <a:cs typeface="Courier"/>
              </a:rPr>
              <a:t>mAttributes</a:t>
            </a:r>
            <a:r>
              <a:rPr lang="en-GB" dirty="0" smtClean="0">
                <a:latin typeface="Courier"/>
                <a:cs typeface="Courier"/>
              </a:rPr>
              <a:t>, </a:t>
            </a:r>
            <a:r>
              <a:rPr lang="en-GB" dirty="0" err="1" smtClean="0">
                <a:latin typeface="Courier"/>
                <a:cs typeface="Courier"/>
              </a:rPr>
              <a:t>oControl</a:t>
            </a:r>
            <a:r>
              <a:rPr lang="en-GB" dirty="0" smtClean="0">
                <a:latin typeface="Courier"/>
                <a:cs typeface="Courier"/>
              </a:rPr>
              <a:t>)</a:t>
            </a:r>
            <a:endParaRPr lang="en-GB" sz="2400" dirty="0" smtClean="0">
              <a:latin typeface="Myriad Pro"/>
            </a:endParaRPr>
          </a:p>
          <a:p>
            <a:pPr eaLnBrk="1" hangingPunct="1"/>
            <a:r>
              <a:rPr lang="en-GB" sz="2800" dirty="0" smtClean="0"/>
              <a:t>Singleton</a:t>
            </a:r>
          </a:p>
          <a:p>
            <a:pPr eaLnBrk="1" hangingPunct="1"/>
            <a:endParaRPr lang="en-GB" sz="28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09"/>
            <a:ext cx="8229600" cy="1143000"/>
          </a:xfrm>
        </p:spPr>
        <p:txBody>
          <a:bodyPr/>
          <a:lstStyle/>
          <a:p>
            <a:r>
              <a:rPr lang="en-US" dirty="0" err="1" smtClean="0"/>
              <a:t>Styler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1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15901"/>
            <a:ext cx="7199313" cy="6461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chemeClr val="bg1"/>
                </a:solidFill>
              </a:rPr>
              <a:t>Grid Component</a:t>
            </a:r>
            <a:endParaRPr lang="en-GB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7335"/>
            <a:ext cx="8280400" cy="4679950"/>
          </a:xfrm>
        </p:spPr>
        <p:txBody>
          <a:bodyPr/>
          <a:lstStyle/>
          <a:p>
            <a:pPr eaLnBrk="1" hangingPunct="1"/>
            <a:r>
              <a:rPr lang="en-GB" dirty="0" smtClean="0"/>
              <a:t>CSS class manipulation:</a:t>
            </a:r>
          </a:p>
          <a:p>
            <a:pPr lvl="1"/>
            <a:r>
              <a:rPr lang="en-GB" dirty="0" err="1" smtClean="0"/>
              <a:t>addClass</a:t>
            </a:r>
            <a:r>
              <a:rPr lang="en-GB" sz="2400" dirty="0" smtClean="0"/>
              <a:t>(),</a:t>
            </a:r>
          </a:p>
          <a:p>
            <a:pPr lvl="1"/>
            <a:r>
              <a:rPr lang="en-GB" sz="2400" dirty="0" err="1" smtClean="0"/>
              <a:t>removeClass</a:t>
            </a:r>
            <a:r>
              <a:rPr lang="en-GB" sz="2400" dirty="0" smtClean="0"/>
              <a:t>()</a:t>
            </a:r>
          </a:p>
          <a:p>
            <a:pPr lvl="1"/>
            <a:r>
              <a:rPr lang="en-GB" sz="2400" dirty="0" err="1" smtClean="0"/>
              <a:t>replaceClass</a:t>
            </a:r>
            <a:r>
              <a:rPr lang="en-GB" sz="2400" dirty="0" smtClean="0"/>
              <a:t>()</a:t>
            </a:r>
          </a:p>
          <a:p>
            <a:r>
              <a:rPr lang="en-GB" dirty="0" smtClean="0"/>
              <a:t>Flashing</a:t>
            </a:r>
          </a:p>
          <a:p>
            <a:pPr lvl="1"/>
            <a:r>
              <a:rPr lang="en-GB" dirty="0"/>
              <a:t>f</a:t>
            </a:r>
            <a:r>
              <a:rPr lang="en-GB" dirty="0" smtClean="0"/>
              <a:t>lash()</a:t>
            </a:r>
          </a:p>
          <a:p>
            <a:r>
              <a:rPr lang="en-GB" sz="2800" dirty="0" smtClean="0"/>
              <a:t>Status</a:t>
            </a:r>
          </a:p>
          <a:p>
            <a:pPr lvl="1"/>
            <a:r>
              <a:rPr lang="en-GB" dirty="0"/>
              <a:t>e</a:t>
            </a:r>
            <a:r>
              <a:rPr lang="en-GB" sz="2400" dirty="0" smtClean="0"/>
              <a:t>nable()</a:t>
            </a:r>
          </a:p>
          <a:p>
            <a:pPr lvl="1"/>
            <a:r>
              <a:rPr lang="en-GB" dirty="0"/>
              <a:t>d</a:t>
            </a:r>
            <a:r>
              <a:rPr lang="en-GB" dirty="0" smtClean="0"/>
              <a:t>isable()</a:t>
            </a:r>
            <a:endParaRPr lang="en-GB" sz="2400" dirty="0" smtClean="0"/>
          </a:p>
          <a:p>
            <a:pPr eaLnBrk="1" hangingPunct="1"/>
            <a:endParaRPr lang="en-GB" sz="28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738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Control Manipulation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3772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15901"/>
            <a:ext cx="7199313" cy="6461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chemeClr val="bg1"/>
                </a:solidFill>
              </a:rPr>
              <a:t>Grid Component</a:t>
            </a:r>
            <a:endParaRPr lang="en-GB" dirty="0" smtClean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738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Simple </a:t>
            </a:r>
            <a:r>
              <a:rPr lang="en-US" dirty="0" err="1" smtClean="0"/>
              <a:t>Styler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1688444"/>
            <a:ext cx="8721298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 smtClean="0">
                <a:latin typeface="Courier"/>
                <a:cs typeface="Courier"/>
              </a:rPr>
              <a:t>caplint.bootcamp.StrikethroughStyler</a:t>
            </a:r>
            <a:r>
              <a:rPr lang="en-US" sz="1600" dirty="0" smtClean="0">
                <a:latin typeface="Courier"/>
                <a:cs typeface="Courier"/>
              </a:rPr>
              <a:t> </a:t>
            </a:r>
            <a:r>
              <a:rPr lang="en-US" sz="1600" dirty="0">
                <a:latin typeface="Courier"/>
                <a:cs typeface="Courier"/>
              </a:rPr>
              <a:t>= function() </a:t>
            </a:r>
            <a:r>
              <a:rPr lang="en-US" sz="1600" dirty="0" smtClean="0">
                <a:latin typeface="Courier"/>
                <a:cs typeface="Courier"/>
              </a:rPr>
              <a:t>{};</a:t>
            </a:r>
            <a:endParaRPr lang="en-US" sz="1600" dirty="0">
              <a:latin typeface="Courier"/>
              <a:cs typeface="Courier"/>
            </a:endParaRPr>
          </a:p>
          <a:p>
            <a:r>
              <a:rPr lang="en-US" sz="1600" dirty="0" err="1" smtClean="0">
                <a:latin typeface="Courier"/>
                <a:cs typeface="Courier"/>
              </a:rPr>
              <a:t>caplin.extend</a:t>
            </a:r>
            <a:r>
              <a:rPr lang="en-US" sz="1600" dirty="0" smtClean="0">
                <a:latin typeface="Courier"/>
                <a:cs typeface="Courier"/>
              </a:rPr>
              <a:t>(</a:t>
            </a:r>
            <a:r>
              <a:rPr lang="en-US" sz="1600" dirty="0" err="1" smtClean="0">
                <a:latin typeface="Courier"/>
                <a:cs typeface="Courier"/>
              </a:rPr>
              <a:t>caplint.bootcamp.StrikethroughStyler</a:t>
            </a:r>
            <a:r>
              <a:rPr lang="en-US" sz="1600" dirty="0" smtClean="0">
                <a:latin typeface="Courier"/>
                <a:cs typeface="Courier"/>
              </a:rPr>
              <a:t>, </a:t>
            </a:r>
            <a:r>
              <a:rPr lang="en-US" sz="1600" dirty="0" err="1" smtClean="0">
                <a:latin typeface="Courier"/>
                <a:cs typeface="Courier"/>
              </a:rPr>
              <a:t>caplin.element.Styler</a:t>
            </a:r>
            <a:r>
              <a:rPr lang="en-US" sz="1600" dirty="0" smtClean="0">
                <a:latin typeface="Courier"/>
                <a:cs typeface="Courier"/>
              </a:rPr>
              <a:t>)</a:t>
            </a:r>
            <a:r>
              <a:rPr lang="en-US" sz="1600" dirty="0">
                <a:latin typeface="Courier"/>
                <a:cs typeface="Courier"/>
              </a:rPr>
              <a:t>;</a:t>
            </a:r>
          </a:p>
          <a:p>
            <a:endParaRPr lang="en-US" sz="1600" dirty="0" smtClean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 err="1" smtClean="0">
                <a:latin typeface="Courier"/>
                <a:cs typeface="Courier"/>
              </a:rPr>
              <a:t>caplint.bootcamp.StrikethroughStyler.prototype.style</a:t>
            </a:r>
            <a:r>
              <a:rPr lang="en-US" sz="1600" dirty="0" smtClean="0">
                <a:latin typeface="Courier"/>
                <a:cs typeface="Courier"/>
              </a:rPr>
              <a:t> </a:t>
            </a:r>
            <a:r>
              <a:rPr lang="en-US" sz="1600" dirty="0">
                <a:latin typeface="Courier"/>
                <a:cs typeface="Courier"/>
              </a:rPr>
              <a:t>= function(</a:t>
            </a:r>
            <a:r>
              <a:rPr lang="en-US" sz="1600" dirty="0" err="1">
                <a:latin typeface="Courier"/>
                <a:cs typeface="Courier"/>
              </a:rPr>
              <a:t>vValue</a:t>
            </a:r>
            <a:r>
              <a:rPr lang="en-US" sz="1600" dirty="0">
                <a:latin typeface="Courier"/>
                <a:cs typeface="Courier"/>
              </a:rPr>
              <a:t>, </a:t>
            </a:r>
            <a:r>
              <a:rPr lang="en-US" sz="1600" dirty="0" err="1" smtClean="0">
                <a:latin typeface="Courier"/>
                <a:cs typeface="Courier"/>
              </a:rPr>
              <a:t>mAttributes</a:t>
            </a:r>
            <a:r>
              <a:rPr lang="en-US" sz="1600" dirty="0" smtClean="0">
                <a:latin typeface="Courier"/>
                <a:cs typeface="Courier"/>
              </a:rPr>
              <a:t>, </a:t>
            </a:r>
            <a:r>
              <a:rPr lang="en-US" sz="1600" dirty="0" err="1" smtClean="0">
                <a:latin typeface="Courier"/>
                <a:cs typeface="Courier"/>
              </a:rPr>
              <a:t>oControl</a:t>
            </a:r>
            <a:r>
              <a:rPr lang="en-US" sz="1600" dirty="0" smtClean="0">
                <a:latin typeface="Courier"/>
                <a:cs typeface="Courier"/>
              </a:rPr>
              <a:t>) </a:t>
            </a:r>
            <a:endParaRPr lang="en-US" sz="1600" dirty="0">
              <a:latin typeface="Courier"/>
              <a:cs typeface="Courier"/>
            </a:endParaRPr>
          </a:p>
          <a:p>
            <a:r>
              <a:rPr lang="en-US" sz="1600" dirty="0" smtClean="0">
                <a:latin typeface="Courier"/>
                <a:cs typeface="Courier"/>
              </a:rPr>
              <a:t>{</a:t>
            </a:r>
          </a:p>
          <a:p>
            <a:r>
              <a:rPr lang="en-US" sz="1600" dirty="0">
                <a:latin typeface="Courier"/>
                <a:cs typeface="Courier"/>
              </a:rPr>
              <a:t>	</a:t>
            </a:r>
            <a:r>
              <a:rPr lang="en-US" sz="1600" dirty="0" err="1" smtClean="0">
                <a:latin typeface="Courier"/>
                <a:cs typeface="Courier"/>
              </a:rPr>
              <a:t>oControl.addClass</a:t>
            </a:r>
            <a:r>
              <a:rPr lang="en-US" sz="1600" dirty="0" smtClean="0">
                <a:latin typeface="Courier"/>
                <a:cs typeface="Courier"/>
              </a:rPr>
              <a:t>(“</a:t>
            </a:r>
            <a:r>
              <a:rPr lang="en-US" sz="1600" dirty="0" err="1" smtClean="0">
                <a:latin typeface="Courier"/>
                <a:cs typeface="Courier"/>
              </a:rPr>
              <a:t>bootcamp</a:t>
            </a:r>
            <a:r>
              <a:rPr lang="en-US" sz="1600" dirty="0" smtClean="0">
                <a:latin typeface="Courier"/>
                <a:cs typeface="Courier"/>
              </a:rPr>
              <a:t>-strikethrough”);</a:t>
            </a:r>
          </a:p>
          <a:p>
            <a:r>
              <a:rPr lang="en-US" sz="1600" dirty="0" smtClean="0">
                <a:latin typeface="Courier"/>
                <a:cs typeface="Courier"/>
              </a:rPr>
              <a:t>}</a:t>
            </a:r>
            <a:r>
              <a:rPr lang="en-US" sz="1600" dirty="0">
                <a:latin typeface="Courier"/>
                <a:cs typeface="Courier"/>
              </a:rPr>
              <a:t>;</a:t>
            </a: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 err="1" smtClean="0">
                <a:latin typeface="Courier"/>
                <a:cs typeface="Courier"/>
              </a:rPr>
              <a:t>caplint.bootcamp.StrikethroughStyler.prototype.toString</a:t>
            </a:r>
            <a:r>
              <a:rPr lang="en-US" sz="1600" dirty="0" smtClean="0">
                <a:latin typeface="Courier"/>
                <a:cs typeface="Courier"/>
              </a:rPr>
              <a:t> </a:t>
            </a:r>
            <a:r>
              <a:rPr lang="en-US" sz="1600" dirty="0">
                <a:latin typeface="Courier"/>
                <a:cs typeface="Courier"/>
              </a:rPr>
              <a:t>= function()</a:t>
            </a:r>
          </a:p>
          <a:p>
            <a:r>
              <a:rPr lang="en-US" sz="1600" dirty="0">
                <a:latin typeface="Courier"/>
                <a:cs typeface="Courier"/>
              </a:rPr>
              <a:t>{</a:t>
            </a:r>
          </a:p>
          <a:p>
            <a:r>
              <a:rPr lang="en-US" sz="1600" dirty="0">
                <a:latin typeface="Courier"/>
                <a:cs typeface="Courier"/>
              </a:rPr>
              <a:t>	return </a:t>
            </a:r>
            <a:r>
              <a:rPr lang="en-US" sz="1600" dirty="0" smtClean="0">
                <a:latin typeface="Courier"/>
                <a:cs typeface="Courier"/>
              </a:rPr>
              <a:t>"</a:t>
            </a:r>
            <a:r>
              <a:rPr lang="en-US" sz="1600" dirty="0" err="1" smtClean="0">
                <a:latin typeface="Courier"/>
                <a:cs typeface="Courier"/>
              </a:rPr>
              <a:t>caplint.bootcamp.StrikethroughStyler</a:t>
            </a:r>
            <a:r>
              <a:rPr lang="en-US" sz="1600" dirty="0" smtClean="0">
                <a:latin typeface="Courier"/>
                <a:cs typeface="Courier"/>
              </a:rPr>
              <a:t>"</a:t>
            </a:r>
            <a:r>
              <a:rPr lang="en-US" sz="1600" dirty="0">
                <a:latin typeface="Courier"/>
                <a:cs typeface="Courier"/>
              </a:rPr>
              <a:t>;</a:t>
            </a:r>
          </a:p>
          <a:p>
            <a:r>
              <a:rPr lang="en-US" sz="1600" dirty="0">
                <a:latin typeface="Courier"/>
                <a:cs typeface="Courier"/>
              </a:rPr>
              <a:t>};</a:t>
            </a:r>
          </a:p>
          <a:p>
            <a:endParaRPr lang="en-US" sz="1600" dirty="0" smtClean="0">
              <a:latin typeface="Courier"/>
              <a:cs typeface="Courier"/>
            </a:endParaRPr>
          </a:p>
          <a:p>
            <a:endParaRPr lang="en-US" sz="1600" dirty="0">
              <a:latin typeface="Courier"/>
              <a:cs typeface="Courier"/>
            </a:endParaRPr>
          </a:p>
          <a:p>
            <a:r>
              <a:rPr lang="en-US" sz="1600" dirty="0" err="1">
                <a:latin typeface="Courier"/>
                <a:cs typeface="Courier"/>
              </a:rPr>
              <a:t>caplin.singleton</a:t>
            </a:r>
            <a:r>
              <a:rPr lang="en-US" sz="1600" dirty="0">
                <a:latin typeface="Courier"/>
                <a:cs typeface="Courier"/>
              </a:rPr>
              <a:t>(</a:t>
            </a:r>
            <a:r>
              <a:rPr lang="en-US" sz="1600" dirty="0" smtClean="0">
                <a:latin typeface="Courier"/>
                <a:cs typeface="Courier"/>
              </a:rPr>
              <a:t>"</a:t>
            </a:r>
            <a:r>
              <a:rPr lang="en-US" sz="1600" dirty="0" err="1" smtClean="0">
                <a:latin typeface="Courier"/>
                <a:cs typeface="Courier"/>
              </a:rPr>
              <a:t>caplint.bootcamp.StrikethroughStyler</a:t>
            </a:r>
            <a:r>
              <a:rPr lang="en-US" sz="1600" dirty="0" smtClean="0">
                <a:latin typeface="Courier"/>
                <a:cs typeface="Courier"/>
              </a:rPr>
              <a:t>"</a:t>
            </a:r>
            <a:r>
              <a:rPr lang="en-US" sz="1600" dirty="0">
                <a:latin typeface="Courier"/>
                <a:cs typeface="Courier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180423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2" name="Rectangle 1"/>
          <p:cNvSpPr/>
          <p:nvPr/>
        </p:nvSpPr>
        <p:spPr>
          <a:xfrm>
            <a:off x="545559" y="1928390"/>
            <a:ext cx="850954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dirty="0" smtClean="0">
                <a:latin typeface="Courier"/>
                <a:cs typeface="Courier"/>
              </a:rPr>
              <a:t> </a:t>
            </a:r>
          </a:p>
          <a:p>
            <a:r>
              <a:rPr lang="en-US" dirty="0" smtClean="0">
                <a:latin typeface="Courier"/>
                <a:cs typeface="Courier"/>
              </a:rPr>
              <a:t> &lt;</a:t>
            </a:r>
            <a:r>
              <a:rPr lang="en-US" dirty="0">
                <a:latin typeface="Courier"/>
                <a:cs typeface="Courier"/>
              </a:rPr>
              <a:t>renderer type</a:t>
            </a:r>
            <a:r>
              <a:rPr lang="en-US" dirty="0" smtClean="0">
                <a:latin typeface="Courier"/>
                <a:cs typeface="Courier"/>
              </a:rPr>
              <a:t>=”</a:t>
            </a:r>
            <a:r>
              <a:rPr lang="en-US" dirty="0">
                <a:latin typeface="Courier"/>
                <a:cs typeface="Courier"/>
              </a:rPr>
              <a:t> </a:t>
            </a:r>
            <a:r>
              <a:rPr lang="en-US" dirty="0" smtClean="0">
                <a:latin typeface="Courier"/>
                <a:cs typeface="Courier"/>
              </a:rPr>
              <a:t>caplint.bootcamp.ExampleRenderer1”&gt;</a:t>
            </a:r>
          </a:p>
          <a:p>
            <a:r>
              <a:rPr lang="en-US" dirty="0" smtClean="0">
                <a:latin typeface="Courier"/>
                <a:cs typeface="Courier"/>
              </a:rPr>
              <a:t>    &lt;</a:t>
            </a:r>
            <a:r>
              <a:rPr lang="en-US" dirty="0">
                <a:latin typeface="Courier"/>
                <a:cs typeface="Courier"/>
              </a:rPr>
              <a:t>control </a:t>
            </a:r>
            <a:r>
              <a:rPr lang="en-US" dirty="0" err="1">
                <a:latin typeface="Courier"/>
                <a:cs typeface="Courier"/>
              </a:rPr>
              <a:t>className</a:t>
            </a:r>
            <a:r>
              <a:rPr lang="en-US" dirty="0">
                <a:latin typeface="Courier"/>
                <a:cs typeface="Courier"/>
              </a:rPr>
              <a:t>="</a:t>
            </a:r>
            <a:r>
              <a:rPr lang="en-US" dirty="0" err="1">
                <a:latin typeface="Courier"/>
                <a:cs typeface="Courier"/>
              </a:rPr>
              <a:t>caplin.control.basic.TextControl</a:t>
            </a:r>
            <a:r>
              <a:rPr lang="en-US" dirty="0">
                <a:latin typeface="Courier"/>
                <a:cs typeface="Courier"/>
              </a:rPr>
              <a:t>"/&gt;</a:t>
            </a:r>
          </a:p>
          <a:p>
            <a:r>
              <a:rPr lang="en-US" dirty="0">
                <a:latin typeface="Courier"/>
                <a:cs typeface="Courier"/>
              </a:rPr>
              <a:t>    &lt;downstream&gt;</a:t>
            </a:r>
          </a:p>
          <a:p>
            <a:r>
              <a:rPr lang="en-US" dirty="0">
                <a:latin typeface="Courier"/>
                <a:cs typeface="Courier"/>
              </a:rPr>
              <a:t>      &lt;transform </a:t>
            </a:r>
            <a:r>
              <a:rPr lang="en-US" dirty="0" err="1">
                <a:latin typeface="Courier"/>
                <a:cs typeface="Courier"/>
              </a:rPr>
              <a:t>className</a:t>
            </a:r>
            <a:r>
              <a:rPr lang="en-US" dirty="0" smtClean="0">
                <a:latin typeface="Courier"/>
                <a:cs typeface="Courier"/>
              </a:rPr>
              <a:t>=”</a:t>
            </a:r>
            <a:r>
              <a:rPr lang="en-US" dirty="0" err="1" smtClean="0">
                <a:latin typeface="Courier"/>
                <a:cs typeface="Courier"/>
              </a:rPr>
              <a:t>caplint.bootcamp.ChopFormatter</a:t>
            </a:r>
            <a:r>
              <a:rPr lang="en-US" dirty="0">
                <a:latin typeface="Courier"/>
                <a:cs typeface="Courier"/>
              </a:rPr>
              <a:t>"&gt;</a:t>
            </a:r>
          </a:p>
          <a:p>
            <a:r>
              <a:rPr lang="en-US" dirty="0">
                <a:latin typeface="Courier"/>
                <a:cs typeface="Courier"/>
              </a:rPr>
              <a:t>        &lt;attribute name</a:t>
            </a:r>
            <a:r>
              <a:rPr lang="en-US" dirty="0" smtClean="0">
                <a:latin typeface="Courier"/>
                <a:cs typeface="Courier"/>
              </a:rPr>
              <a:t>=”length" </a:t>
            </a:r>
            <a:r>
              <a:rPr lang="en-US" dirty="0">
                <a:latin typeface="Courier"/>
                <a:cs typeface="Courier"/>
              </a:rPr>
              <a:t>value="4"/&gt;</a:t>
            </a:r>
          </a:p>
          <a:p>
            <a:r>
              <a:rPr lang="en-US" dirty="0">
                <a:latin typeface="Courier"/>
                <a:cs typeface="Courier"/>
              </a:rPr>
              <a:t>      &lt;/transform</a:t>
            </a:r>
            <a:r>
              <a:rPr lang="en-US" dirty="0" smtClean="0">
                <a:latin typeface="Courier"/>
                <a:cs typeface="Courier"/>
              </a:rPr>
              <a:t>&gt;</a:t>
            </a: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	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&lt;transform 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className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=”</a:t>
            </a:r>
            <a:r>
              <a:rPr lang="en-US" sz="2000" b="1" dirty="0" err="1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caplint.bootcamp.StrikethroughStyler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”&gt;   </a:t>
            </a:r>
          </a:p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      &lt;/transform&gt;</a:t>
            </a:r>
          </a:p>
          <a:p>
            <a:r>
              <a:rPr lang="en-US" dirty="0" smtClean="0">
                <a:latin typeface="Courier"/>
                <a:cs typeface="Courier"/>
              </a:rPr>
              <a:t>    </a:t>
            </a:r>
            <a:r>
              <a:rPr lang="en-US" dirty="0">
                <a:latin typeface="Courier"/>
                <a:cs typeface="Courier"/>
              </a:rPr>
              <a:t>&lt;/downstream&gt;</a:t>
            </a:r>
          </a:p>
          <a:p>
            <a:r>
              <a:rPr lang="en-US" dirty="0">
                <a:latin typeface="Courier"/>
                <a:cs typeface="Courier"/>
              </a:rPr>
              <a:t>  &lt;/renderer</a:t>
            </a:r>
            <a:r>
              <a:rPr lang="en-US" dirty="0" smtClean="0">
                <a:latin typeface="Courier"/>
                <a:cs typeface="Courier"/>
              </a:rPr>
              <a:t>&gt;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4365"/>
            <a:ext cx="8229600" cy="1143000"/>
          </a:xfrm>
        </p:spPr>
        <p:txBody>
          <a:bodyPr/>
          <a:lstStyle/>
          <a:p>
            <a:r>
              <a:rPr lang="en-US" dirty="0" smtClean="0"/>
              <a:t>Simple </a:t>
            </a:r>
            <a:r>
              <a:rPr lang="en-US" dirty="0" err="1" smtClean="0"/>
              <a:t>Styler</a:t>
            </a:r>
            <a:r>
              <a:rPr lang="en-US" dirty="0" smtClean="0"/>
              <a:t>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0880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  <a:cs typeface="Calibri"/>
              </a:rPr>
              <a:t>Upstream Transforms</a:t>
            </a:r>
            <a:endParaRPr lang="en-US" dirty="0">
              <a:latin typeface="+mj-lt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Handlers &amp; Parsers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2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683952" y="1507365"/>
            <a:ext cx="5082199" cy="5180201"/>
            <a:chOff x="1683952" y="613564"/>
            <a:chExt cx="5082199" cy="6074003"/>
          </a:xfrm>
        </p:grpSpPr>
        <p:sp>
          <p:nvSpPr>
            <p:cNvPr id="27" name="Rectangle 26"/>
            <p:cNvSpPr/>
            <p:nvPr/>
          </p:nvSpPr>
          <p:spPr>
            <a:xfrm>
              <a:off x="1712493" y="2297297"/>
              <a:ext cx="5051855" cy="2739632"/>
            </a:xfrm>
            <a:prstGeom prst="rect">
              <a:avLst/>
            </a:prstGeom>
            <a:gradFill flip="none" rotWithShape="1">
              <a:gsLst>
                <a:gs pos="54000">
                  <a:srgbClr val="C6D9F1"/>
                </a:gs>
                <a:gs pos="100000">
                  <a:srgbClr val="8EB4E3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8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011134" y="2586018"/>
              <a:ext cx="2440303" cy="11524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chemeClr val="bg1">
                      <a:lumMod val="50000"/>
                    </a:schemeClr>
                  </a:solidFill>
                  <a:cs typeface="Arial"/>
                </a:rPr>
                <a:t>Transforms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cs typeface="Arial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125969" y="613564"/>
              <a:ext cx="2175807" cy="927480"/>
              <a:chOff x="400252" y="470874"/>
              <a:chExt cx="2175807" cy="941749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400252" y="501131"/>
                <a:ext cx="2168488" cy="91149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774131" y="470874"/>
                <a:ext cx="1441508" cy="4397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(Field Data)</a:t>
                </a:r>
                <a:endParaRPr lang="en-US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52085" y="780233"/>
                <a:ext cx="21239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err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bidprice</a:t>
                </a:r>
                <a:r>
                  <a:rPr 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: 1.178323</a:t>
                </a:r>
              </a:p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t</a:t>
                </a:r>
                <a:r>
                  <a:rPr 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radable: true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2825614" y="5776075"/>
              <a:ext cx="2592704" cy="911492"/>
              <a:chOff x="400252" y="501131"/>
              <a:chExt cx="2168488" cy="911492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00252" y="501131"/>
                <a:ext cx="2168488" cy="91149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008350" y="970896"/>
                <a:ext cx="969788" cy="4330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17375E"/>
                    </a:solidFill>
                  </a:rPr>
                  <a:t>(Display)</a:t>
                </a:r>
                <a:endParaRPr lang="en-US" b="1" dirty="0">
                  <a:solidFill>
                    <a:srgbClr val="17375E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051459" y="651812"/>
                <a:ext cx="923450" cy="33855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u="sng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urier"/>
                    <a:cs typeface="Courier"/>
                  </a:rPr>
                  <a:t>1.1783</a:t>
                </a:r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3068217" y="4093967"/>
              <a:ext cx="2426032" cy="67637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chemeClr val="bg1">
                      <a:lumMod val="50000"/>
                    </a:schemeClr>
                  </a:solidFill>
                  <a:cs typeface="Arial"/>
                </a:rPr>
                <a:t>Control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cs typeface="Arial"/>
              </a:endParaRPr>
            </a:p>
          </p:txBody>
        </p:sp>
        <p:sp>
          <p:nvSpPr>
            <p:cNvPr id="52" name="Up Arrow 51"/>
            <p:cNvSpPr/>
            <p:nvPr/>
          </p:nvSpPr>
          <p:spPr bwMode="auto">
            <a:xfrm flipV="1">
              <a:off x="3225193" y="1983379"/>
              <a:ext cx="342501" cy="3438809"/>
            </a:xfrm>
            <a:prstGeom prst="upArrow">
              <a:avLst>
                <a:gd name="adj1" fmla="val 34203"/>
                <a:gd name="adj2" fmla="val 779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006551" y="5360556"/>
              <a:ext cx="8005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screen</a:t>
              </a:r>
              <a:endParaRPr lang="en-US" sz="16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243525" y="5398805"/>
              <a:ext cx="18156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m</a:t>
              </a:r>
              <a:r>
                <a:rPr lang="en-US" sz="1600" dirty="0" smtClean="0"/>
                <a:t>ouse / keyboard</a:t>
              </a:r>
              <a:endParaRPr lang="en-US" sz="1600" dirty="0"/>
            </a:p>
          </p:txBody>
        </p:sp>
        <p:sp>
          <p:nvSpPr>
            <p:cNvPr id="56" name="Up Arrow 55"/>
            <p:cNvSpPr/>
            <p:nvPr/>
          </p:nvSpPr>
          <p:spPr bwMode="auto">
            <a:xfrm rot="10800000" flipV="1">
              <a:off x="4847486" y="1983380"/>
              <a:ext cx="356771" cy="3491326"/>
            </a:xfrm>
            <a:prstGeom prst="upArrow">
              <a:avLst>
                <a:gd name="adj1" fmla="val 34203"/>
                <a:gd name="adj2" fmla="val 779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92219" y="2475479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Formatter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401909" y="2813376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Formatter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397328" y="3151273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Styler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407018" y="3493115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Styler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870756" y="2870452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Parser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66175" y="3208349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Parser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847326" y="4302498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Handler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83952" y="2499827"/>
              <a:ext cx="677108" cy="1209927"/>
            </a:xfrm>
            <a:prstGeom prst="rect">
              <a:avLst/>
            </a:prstGeom>
            <a:noFill/>
          </p:spPr>
          <p:txBody>
            <a:bodyPr vert="vert270" wrap="none" rtlCol="0" anchor="t" anchorCtr="0">
              <a:spAutoFit/>
            </a:bodyPr>
            <a:lstStyle/>
            <a:p>
              <a:pPr algn="ctr"/>
              <a:r>
                <a:rPr lang="en-US" sz="1600" dirty="0"/>
                <a:t>d</a:t>
              </a:r>
              <a:r>
                <a:rPr lang="en-US" sz="1600" dirty="0" smtClean="0"/>
                <a:t>ownstream </a:t>
              </a:r>
            </a:p>
            <a:p>
              <a:pPr algn="ctr"/>
              <a:r>
                <a:rPr lang="en-US" sz="1600" dirty="0" err="1" smtClean="0"/>
                <a:t>transfroms</a:t>
              </a:r>
              <a:endParaRPr lang="en-US" sz="16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089043" y="2626584"/>
              <a:ext cx="677108" cy="1061448"/>
            </a:xfrm>
            <a:prstGeom prst="rect">
              <a:avLst/>
            </a:prstGeom>
            <a:noFill/>
          </p:spPr>
          <p:txBody>
            <a:bodyPr vert="vert" wrap="none" rtlCol="0" anchor="t" anchorCtr="0">
              <a:spAutoFit/>
            </a:bodyPr>
            <a:lstStyle/>
            <a:p>
              <a:pPr algn="ctr"/>
              <a:r>
                <a:rPr lang="en-US" sz="1600" dirty="0" smtClean="0"/>
                <a:t>upstream </a:t>
              </a:r>
            </a:p>
            <a:p>
              <a:pPr algn="ctr"/>
              <a:r>
                <a:rPr lang="en-US" sz="1600" dirty="0" err="1" smtClean="0"/>
                <a:t>transfroms</a:t>
              </a:r>
              <a:endParaRPr lang="en-US" sz="16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49366" y="1593563"/>
              <a:ext cx="8122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update</a:t>
              </a:r>
              <a:endParaRPr lang="en-US" sz="16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00302" y="1631812"/>
              <a:ext cx="9412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callback</a:t>
              </a:r>
              <a:endParaRPr lang="en-US" sz="1600" dirty="0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1354" y="35986"/>
            <a:ext cx="8229600" cy="11430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22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6654" y="1595719"/>
            <a:ext cx="8280400" cy="4679950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 smtClean="0"/>
              <a:t>Displaying lots of streaming data on screen.</a:t>
            </a:r>
          </a:p>
          <a:p>
            <a:pPr eaLnBrk="1" hangingPunct="1"/>
            <a:r>
              <a:rPr lang="en-GB" dirty="0" smtClean="0"/>
              <a:t>Coping with high </a:t>
            </a:r>
            <a:r>
              <a:rPr lang="en-GB" dirty="0"/>
              <a:t>u</a:t>
            </a:r>
            <a:r>
              <a:rPr lang="en-GB" dirty="0" smtClean="0"/>
              <a:t>pdate rates </a:t>
            </a:r>
          </a:p>
          <a:p>
            <a:pPr lvl="1"/>
            <a:r>
              <a:rPr lang="en-GB" dirty="0" smtClean="0"/>
              <a:t>Coalesce updates</a:t>
            </a:r>
          </a:p>
          <a:p>
            <a:r>
              <a:rPr lang="en-GB" dirty="0" smtClean="0"/>
              <a:t>Optimised for grids.</a:t>
            </a:r>
            <a:endParaRPr lang="en-GB" dirty="0"/>
          </a:p>
          <a:p>
            <a:pPr lvl="1"/>
            <a:r>
              <a:rPr lang="en-GB" dirty="0" smtClean="0"/>
              <a:t>Flyweight pattern (singleton)</a:t>
            </a:r>
          </a:p>
          <a:p>
            <a:pPr lvl="1"/>
            <a:r>
              <a:rPr lang="en-GB" dirty="0" smtClean="0"/>
              <a:t>Stateless</a:t>
            </a:r>
          </a:p>
          <a:p>
            <a:r>
              <a:rPr lang="en-GB" dirty="0" smtClean="0"/>
              <a:t>Assembly using XML</a:t>
            </a:r>
            <a:endParaRPr lang="en-GB" dirty="0"/>
          </a:p>
          <a:p>
            <a:pPr lvl="1"/>
            <a:r>
              <a:rPr lang="en-GB" dirty="0" smtClean="0"/>
              <a:t>Decomposition then chaining</a:t>
            </a:r>
          </a:p>
          <a:p>
            <a:pPr lvl="1"/>
            <a:r>
              <a:rPr lang="en-GB" dirty="0" smtClean="0"/>
              <a:t>Consistency across an app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eaLnBrk="1" hangingPunct="1"/>
            <a:endParaRPr lang="en-GB" sz="240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50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What is it good for?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9894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712493" y="2943333"/>
            <a:ext cx="5051855" cy="2336490"/>
          </a:xfrm>
          <a:prstGeom prst="rect">
            <a:avLst/>
          </a:prstGeom>
          <a:gradFill flip="none" rotWithShape="1">
            <a:gsLst>
              <a:gs pos="54000">
                <a:srgbClr val="C6D9F1"/>
              </a:gs>
              <a:gs pos="100000">
                <a:srgbClr val="8EB4E3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11134" y="3189568"/>
            <a:ext cx="2440303" cy="98285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cs typeface="Arial"/>
              </a:rPr>
              <a:t>Transforms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067718" y="1263787"/>
            <a:ext cx="2175807" cy="790999"/>
            <a:chOff x="3125969" y="1507365"/>
            <a:chExt cx="2175807" cy="790999"/>
          </a:xfrm>
        </p:grpSpPr>
        <p:sp>
          <p:nvSpPr>
            <p:cNvPr id="43" name="Rectangle 42"/>
            <p:cNvSpPr/>
            <p:nvPr/>
          </p:nvSpPr>
          <p:spPr>
            <a:xfrm>
              <a:off x="3125969" y="1532779"/>
              <a:ext cx="2168488" cy="7655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499848" y="1507365"/>
              <a:ext cx="144150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tx2">
                      <a:lumMod val="75000"/>
                    </a:schemeClr>
                  </a:solidFill>
                </a:rPr>
                <a:t>(Field Data)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177802" y="1767204"/>
              <a:ext cx="2123974" cy="43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rPr>
                <a:t>bidprice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rPr>
                <a:t>: 1.178323</a:t>
              </a:r>
            </a:p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rPr>
                <a:t>t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rPr>
                <a:t>radable: true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825614" y="5910202"/>
            <a:ext cx="2592704" cy="777364"/>
            <a:chOff x="400252" y="501131"/>
            <a:chExt cx="2168488" cy="911492"/>
          </a:xfrm>
        </p:grpSpPr>
        <p:sp>
          <p:nvSpPr>
            <p:cNvPr id="47" name="Rectangle 46"/>
            <p:cNvSpPr/>
            <p:nvPr/>
          </p:nvSpPr>
          <p:spPr>
            <a:xfrm>
              <a:off x="400252" y="501131"/>
              <a:ext cx="2168488" cy="9114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8350" y="970896"/>
              <a:ext cx="969788" cy="433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17375E"/>
                  </a:solidFill>
                </a:rPr>
                <a:t>(Display)</a:t>
              </a:r>
              <a:endParaRPr lang="en-US" b="1" dirty="0">
                <a:solidFill>
                  <a:srgbClr val="17375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51459" y="651812"/>
              <a:ext cx="923450" cy="33855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u="sng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urier"/>
                  <a:cs typeface="Courier"/>
                </a:rPr>
                <a:t>1.1783</a:t>
              </a:r>
            </a:p>
          </p:txBody>
        </p:sp>
      </p:grpSp>
      <p:sp>
        <p:nvSpPr>
          <p:cNvPr id="50" name="Rectangle 49"/>
          <p:cNvSpPr/>
          <p:nvPr/>
        </p:nvSpPr>
        <p:spPr>
          <a:xfrm>
            <a:off x="3068217" y="4475620"/>
            <a:ext cx="2426032" cy="57684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cs typeface="Arial"/>
              </a:rPr>
              <a:t>Control</a:t>
            </a:r>
            <a:endParaRPr lang="en-US" sz="1600" b="1" dirty="0">
              <a:solidFill>
                <a:schemeClr val="bg1">
                  <a:lumMod val="50000"/>
                </a:schemeClr>
              </a:solidFill>
              <a:cs typeface="Arial"/>
            </a:endParaRPr>
          </a:p>
        </p:txBody>
      </p:sp>
      <p:sp>
        <p:nvSpPr>
          <p:cNvPr id="52" name="Up Arrow 51"/>
          <p:cNvSpPr/>
          <p:nvPr/>
        </p:nvSpPr>
        <p:spPr bwMode="auto">
          <a:xfrm flipV="1">
            <a:off x="3225193" y="2409646"/>
            <a:ext cx="342501" cy="3198743"/>
          </a:xfrm>
          <a:prstGeom prst="upArrow">
            <a:avLst>
              <a:gd name="adj1" fmla="val 34203"/>
              <a:gd name="adj2" fmla="val 7799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457200"/>
            <a:endParaRPr lang="en-US" sz="12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06551" y="5555827"/>
            <a:ext cx="800520" cy="28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screen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4243525" y="5588448"/>
            <a:ext cx="1815621" cy="28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</a:t>
            </a:r>
            <a:r>
              <a:rPr lang="en-US" sz="1600" dirty="0" smtClean="0"/>
              <a:t>ouse / keyboard</a:t>
            </a:r>
            <a:endParaRPr lang="en-US" sz="1600" dirty="0"/>
          </a:p>
        </p:txBody>
      </p:sp>
      <p:sp>
        <p:nvSpPr>
          <p:cNvPr id="56" name="Up Arrow 55"/>
          <p:cNvSpPr/>
          <p:nvPr/>
        </p:nvSpPr>
        <p:spPr bwMode="auto">
          <a:xfrm rot="10800000" flipV="1">
            <a:off x="4847483" y="2375007"/>
            <a:ext cx="356771" cy="3278174"/>
          </a:xfrm>
          <a:prstGeom prst="upArrow">
            <a:avLst>
              <a:gd name="adj1" fmla="val 34203"/>
              <a:gd name="adj2" fmla="val 7799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457200"/>
            <a:endParaRPr lang="en-US" sz="12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92219" y="3095295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Formatter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01909" y="3383470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Formatter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97328" y="3671645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err="1" smtClean="0">
                <a:solidFill>
                  <a:schemeClr val="bg1"/>
                </a:solidFill>
                <a:latin typeface="Arial"/>
                <a:cs typeface="Arial"/>
              </a:rPr>
              <a:t>Styler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07018" y="3963184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err="1" smtClean="0">
                <a:solidFill>
                  <a:schemeClr val="bg1"/>
                </a:solidFill>
                <a:latin typeface="Arial"/>
                <a:cs typeface="Arial"/>
              </a:rPr>
              <a:t>Styler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70756" y="3432147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Parser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866175" y="3720322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Parser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83952" y="3116061"/>
            <a:ext cx="677108" cy="1031884"/>
          </a:xfrm>
          <a:prstGeom prst="rect">
            <a:avLst/>
          </a:prstGeom>
          <a:noFill/>
        </p:spPr>
        <p:txBody>
          <a:bodyPr vert="vert270" wrap="none" rtlCol="0" anchor="t" anchorCtr="0">
            <a:spAutoFit/>
          </a:bodyPr>
          <a:lstStyle/>
          <a:p>
            <a:pPr algn="ctr"/>
            <a:r>
              <a:rPr lang="en-US" sz="1600" dirty="0"/>
              <a:t>d</a:t>
            </a:r>
            <a:r>
              <a:rPr lang="en-US" sz="1600" dirty="0" smtClean="0"/>
              <a:t>ownstream </a:t>
            </a:r>
          </a:p>
          <a:p>
            <a:pPr algn="ctr"/>
            <a:r>
              <a:rPr lang="en-US" sz="1600" dirty="0" err="1" smtClean="0"/>
              <a:t>transfroms</a:t>
            </a:r>
            <a:endParaRPr lang="en-US" sz="1600" dirty="0"/>
          </a:p>
        </p:txBody>
      </p:sp>
      <p:sp>
        <p:nvSpPr>
          <p:cNvPr id="65" name="TextBox 64"/>
          <p:cNvSpPr txBox="1"/>
          <p:nvPr/>
        </p:nvSpPr>
        <p:spPr>
          <a:xfrm>
            <a:off x="6089043" y="3224165"/>
            <a:ext cx="677108" cy="905254"/>
          </a:xfrm>
          <a:prstGeom prst="rect">
            <a:avLst/>
          </a:prstGeom>
          <a:noFill/>
        </p:spPr>
        <p:txBody>
          <a:bodyPr vert="vert" wrap="none" rtlCol="0" anchor="t" anchorCtr="0">
            <a:spAutoFit/>
          </a:bodyPr>
          <a:lstStyle/>
          <a:p>
            <a:pPr algn="ctr"/>
            <a:r>
              <a:rPr lang="en-US" sz="1600" dirty="0" smtClean="0"/>
              <a:t>upstream </a:t>
            </a:r>
          </a:p>
          <a:p>
            <a:pPr algn="ctr"/>
            <a:r>
              <a:rPr lang="en-US" sz="1600" dirty="0" err="1" smtClean="0"/>
              <a:t>transfroms</a:t>
            </a:r>
            <a:endParaRPr lang="en-US" sz="1600" dirty="0"/>
          </a:p>
        </p:txBody>
      </p:sp>
      <p:sp>
        <p:nvSpPr>
          <p:cNvPr id="66" name="TextBox 65"/>
          <p:cNvSpPr txBox="1"/>
          <p:nvPr/>
        </p:nvSpPr>
        <p:spPr>
          <a:xfrm>
            <a:off x="3049366" y="2120912"/>
            <a:ext cx="812242" cy="28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update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1354" y="35986"/>
            <a:ext cx="8229600" cy="11430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275274" y="2098007"/>
            <a:ext cx="16622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Courier"/>
                <a:cs typeface="Courier"/>
              </a:rPr>
              <a:t>getParsedValue</a:t>
            </a:r>
            <a:r>
              <a:rPr lang="en-US" sz="1200" dirty="0" smtClean="0">
                <a:latin typeface="Courier"/>
                <a:cs typeface="Courier"/>
              </a:rPr>
              <a:t>()</a:t>
            </a:r>
            <a:endParaRPr lang="en-US" sz="1200" dirty="0">
              <a:latin typeface="Courier"/>
              <a:cs typeface="Courier"/>
            </a:endParaRPr>
          </a:p>
        </p:txBody>
      </p:sp>
      <p:sp>
        <p:nvSpPr>
          <p:cNvPr id="7" name="Bent-Up Arrow 6"/>
          <p:cNvSpPr/>
          <p:nvPr/>
        </p:nvSpPr>
        <p:spPr>
          <a:xfrm>
            <a:off x="5994260" y="2409647"/>
            <a:ext cx="1276490" cy="2431733"/>
          </a:xfrm>
          <a:prstGeom prst="bentUpArrow">
            <a:avLst>
              <a:gd name="adj1" fmla="val 11105"/>
              <a:gd name="adj2" fmla="val 14619"/>
              <a:gd name="adj3" fmla="val 1898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n-US" sz="1200" b="1">
              <a:solidFill>
                <a:schemeClr val="accent6">
                  <a:lumMod val="60000"/>
                  <a:lumOff val="40000"/>
                </a:schemeClr>
              </a:solidFill>
              <a:latin typeface="Arial"/>
              <a:ea typeface="ヒラギノ角ゴ ProN W3" charset="0"/>
              <a:cs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540250" y="1293626"/>
            <a:ext cx="3132668" cy="761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113871" y="1310874"/>
            <a:ext cx="18905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(External Code)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18151" y="2104256"/>
            <a:ext cx="17545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Courier"/>
                <a:cs typeface="Courier"/>
              </a:rPr>
              <a:t>onRendererEvent</a:t>
            </a:r>
            <a:r>
              <a:rPr lang="en-US" sz="1200" dirty="0" smtClean="0">
                <a:latin typeface="Courier"/>
                <a:cs typeface="Courier"/>
              </a:rPr>
              <a:t>()</a:t>
            </a:r>
            <a:endParaRPr lang="en-US" sz="1200" dirty="0">
              <a:latin typeface="Courier"/>
              <a:cs typeface="Courier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81045" y="4653465"/>
            <a:ext cx="1146933" cy="245619"/>
          </a:xfrm>
          <a:prstGeom prst="rect">
            <a:avLst/>
          </a:prstGeom>
          <a:solidFill>
            <a:srgbClr val="1F497D"/>
          </a:solidFill>
          <a:effectLst/>
        </p:spPr>
        <p:txBody>
          <a:bodyPr wrap="square" tIns="0" bIns="0" rtlCol="0" anchor="ctr" anchorCtr="0">
            <a:noAutofit/>
          </a:bodyPr>
          <a:lstStyle>
            <a:defPPr>
              <a:defRPr lang="en-US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white"/>
                </a:solidFill>
                <a:latin typeface="+mj-lt"/>
                <a:cs typeface="Arial Black"/>
              </a:defRPr>
            </a:lvl1pPr>
          </a:lstStyle>
          <a:p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Handler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937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15901"/>
            <a:ext cx="7199313" cy="6461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chemeClr val="bg1"/>
                </a:solidFill>
              </a:rPr>
              <a:t>Grid Component</a:t>
            </a:r>
            <a:endParaRPr lang="en-GB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199" y="1593379"/>
            <a:ext cx="8474839" cy="4679950"/>
          </a:xfrm>
        </p:spPr>
        <p:txBody>
          <a:bodyPr/>
          <a:lstStyle/>
          <a:p>
            <a:pPr eaLnBrk="1" hangingPunct="1"/>
            <a:r>
              <a:rPr lang="en-GB" sz="2800" dirty="0" smtClean="0"/>
              <a:t>Respond to user gestures</a:t>
            </a:r>
          </a:p>
          <a:p>
            <a:pPr eaLnBrk="1" hangingPunct="1"/>
            <a:r>
              <a:rPr lang="en-GB" dirty="0" smtClean="0"/>
              <a:t>Extend abstract </a:t>
            </a:r>
            <a:r>
              <a:rPr lang="en-GB" sz="2000" dirty="0" err="1" smtClean="0">
                <a:latin typeface="Courier"/>
                <a:cs typeface="Courier"/>
              </a:rPr>
              <a:t>caplin.element.Handler</a:t>
            </a:r>
            <a:r>
              <a:rPr lang="en-GB" dirty="0" smtClean="0">
                <a:latin typeface="Myriad Pro"/>
              </a:rPr>
              <a:t> </a:t>
            </a:r>
            <a:r>
              <a:rPr lang="en-GB" dirty="0" smtClean="0"/>
              <a:t>class</a:t>
            </a:r>
          </a:p>
          <a:p>
            <a:pPr eaLnBrk="1" hangingPunct="1"/>
            <a:r>
              <a:rPr lang="en-GB" sz="2800" dirty="0" smtClean="0"/>
              <a:t>Add DOM event handler methods i.e.</a:t>
            </a:r>
          </a:p>
          <a:p>
            <a:pPr lvl="1"/>
            <a:r>
              <a:rPr lang="en-GB" dirty="0"/>
              <a:t>o</a:t>
            </a:r>
            <a:r>
              <a:rPr lang="en-GB" dirty="0" smtClean="0"/>
              <a:t>n</a:t>
            </a:r>
            <a:r>
              <a:rPr lang="en-GB" sz="2000" dirty="0" smtClean="0">
                <a:latin typeface="Courier"/>
                <a:cs typeface="Courier"/>
              </a:rPr>
              <a:t>&lt;</a:t>
            </a:r>
            <a:r>
              <a:rPr lang="en-GB" sz="2000" dirty="0" err="1" smtClean="0">
                <a:latin typeface="Courier"/>
                <a:cs typeface="Courier"/>
              </a:rPr>
              <a:t>EventName</a:t>
            </a:r>
            <a:r>
              <a:rPr lang="en-GB" sz="2000" dirty="0" smtClean="0">
                <a:latin typeface="Courier"/>
                <a:cs typeface="Courier"/>
              </a:rPr>
              <a:t>&gt;(</a:t>
            </a:r>
            <a:r>
              <a:rPr lang="en-GB" sz="2000" dirty="0" err="1" smtClean="0">
                <a:latin typeface="Courier"/>
                <a:cs typeface="Courier"/>
              </a:rPr>
              <a:t>oDomEvent</a:t>
            </a:r>
            <a:r>
              <a:rPr lang="en-GB" sz="2000" dirty="0" smtClean="0">
                <a:latin typeface="Courier"/>
                <a:cs typeface="Courier"/>
              </a:rPr>
              <a:t>, </a:t>
            </a:r>
            <a:r>
              <a:rPr lang="en-GB" sz="2000" dirty="0" err="1" smtClean="0">
                <a:latin typeface="Courier"/>
                <a:cs typeface="Courier"/>
              </a:rPr>
              <a:t>oRenderer</a:t>
            </a:r>
            <a:r>
              <a:rPr lang="en-GB" sz="2000" dirty="0" smtClean="0">
                <a:latin typeface="Courier"/>
                <a:cs typeface="Courier"/>
              </a:rPr>
              <a:t>, </a:t>
            </a:r>
            <a:r>
              <a:rPr lang="en-GB" sz="2000" dirty="0" err="1" smtClean="0">
                <a:latin typeface="Courier"/>
                <a:cs typeface="Courier"/>
              </a:rPr>
              <a:t>mAttributes</a:t>
            </a:r>
            <a:r>
              <a:rPr lang="en-GB" sz="2000" dirty="0" smtClean="0">
                <a:latin typeface="Courier"/>
                <a:cs typeface="Courier"/>
              </a:rPr>
              <a:t>);</a:t>
            </a:r>
          </a:p>
          <a:p>
            <a:r>
              <a:rPr lang="en-GB" dirty="0" smtClean="0"/>
              <a:t>Support all standard DOM events</a:t>
            </a:r>
          </a:p>
          <a:p>
            <a:r>
              <a:rPr lang="en-GB" dirty="0" smtClean="0"/>
              <a:t>Useful for launching tickets when a grid row is clicked (using event hub)</a:t>
            </a:r>
          </a:p>
          <a:p>
            <a:pPr eaLnBrk="1" hangingPunct="1"/>
            <a:endParaRPr lang="en-GB" sz="2800" dirty="0"/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738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Handlers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1360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8" name="Rectangle 7"/>
          <p:cNvSpPr/>
          <p:nvPr/>
        </p:nvSpPr>
        <p:spPr>
          <a:xfrm>
            <a:off x="489111" y="1914356"/>
            <a:ext cx="8098179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>
                <a:latin typeface="Courier"/>
                <a:cs typeface="Courier"/>
              </a:rPr>
              <a:t>caplint.bootcamp.LaunchHandler</a:t>
            </a:r>
            <a:r>
              <a:rPr lang="en-US" sz="1400" dirty="0" smtClean="0">
                <a:latin typeface="Courier"/>
                <a:cs typeface="Courier"/>
              </a:rPr>
              <a:t> </a:t>
            </a:r>
            <a:r>
              <a:rPr lang="en-US" sz="1400" dirty="0">
                <a:latin typeface="Courier"/>
                <a:cs typeface="Courier"/>
              </a:rPr>
              <a:t>= function() </a:t>
            </a:r>
            <a:r>
              <a:rPr lang="en-US" sz="1400" dirty="0" smtClean="0">
                <a:latin typeface="Courier"/>
                <a:cs typeface="Courier"/>
              </a:rPr>
              <a:t>{};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dirty="0" err="1" smtClean="0">
                <a:latin typeface="Courier"/>
                <a:cs typeface="Courier"/>
              </a:rPr>
              <a:t>caplin.extend</a:t>
            </a:r>
            <a:r>
              <a:rPr lang="en-US" sz="1400" dirty="0" smtClean="0">
                <a:latin typeface="Courier"/>
                <a:cs typeface="Courier"/>
              </a:rPr>
              <a:t>(</a:t>
            </a:r>
            <a:r>
              <a:rPr lang="en-US" sz="1400" dirty="0" err="1" smtClean="0">
                <a:latin typeface="Courier"/>
                <a:cs typeface="Courier"/>
              </a:rPr>
              <a:t>caplint.bootcamp.LaunchHandler</a:t>
            </a:r>
            <a:r>
              <a:rPr lang="en-US" sz="1400" dirty="0" smtClean="0">
                <a:latin typeface="Courier"/>
                <a:cs typeface="Courier"/>
              </a:rPr>
              <a:t>, </a:t>
            </a:r>
            <a:r>
              <a:rPr lang="en-US" sz="1400" dirty="0" err="1" smtClean="0">
                <a:latin typeface="Courier"/>
                <a:cs typeface="Courier"/>
              </a:rPr>
              <a:t>caplin.element.Handler</a:t>
            </a:r>
            <a:r>
              <a:rPr lang="en-US" sz="1400" dirty="0" smtClean="0">
                <a:latin typeface="Courier"/>
                <a:cs typeface="Courier"/>
              </a:rPr>
              <a:t>)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endParaRPr lang="en-US" sz="1400" dirty="0" smtClean="0">
              <a:latin typeface="Courier"/>
              <a:cs typeface="Courier"/>
            </a:endParaRPr>
          </a:p>
          <a:p>
            <a:endParaRPr lang="en-US" sz="1400" dirty="0">
              <a:latin typeface="Courier"/>
              <a:cs typeface="Courier"/>
            </a:endParaRPr>
          </a:p>
          <a:p>
            <a:r>
              <a:rPr lang="en-US" sz="1400" dirty="0" err="1" smtClean="0">
                <a:latin typeface="Courier"/>
                <a:cs typeface="Courier"/>
              </a:rPr>
              <a:t>caplint.bootcamp.LaunchHandler.prototype.onClick</a:t>
            </a:r>
            <a:r>
              <a:rPr lang="en-US" sz="1400" dirty="0" smtClean="0">
                <a:latin typeface="Courier"/>
                <a:cs typeface="Courier"/>
              </a:rPr>
              <a:t> </a:t>
            </a:r>
            <a:r>
              <a:rPr lang="en-US" sz="1400" dirty="0">
                <a:latin typeface="Courier"/>
                <a:cs typeface="Courier"/>
              </a:rPr>
              <a:t>= function</a:t>
            </a:r>
            <a:r>
              <a:rPr lang="en-US" sz="1400" dirty="0" smtClean="0">
                <a:latin typeface="Courier"/>
                <a:cs typeface="Courier"/>
              </a:rPr>
              <a:t>(</a:t>
            </a:r>
            <a:r>
              <a:rPr lang="en-US" sz="1400" dirty="0" err="1" smtClean="0">
                <a:latin typeface="Courier"/>
                <a:cs typeface="Courier"/>
              </a:rPr>
              <a:t>oDomEvent</a:t>
            </a:r>
            <a:r>
              <a:rPr lang="en-US" sz="1400" dirty="0" smtClean="0">
                <a:latin typeface="Courier"/>
                <a:cs typeface="Courier"/>
              </a:rPr>
              <a:t>, </a:t>
            </a:r>
            <a:r>
              <a:rPr lang="en-US" sz="1400" dirty="0" err="1" smtClean="0">
                <a:latin typeface="Courier"/>
                <a:cs typeface="Courier"/>
              </a:rPr>
              <a:t>oRenderer</a:t>
            </a:r>
            <a:r>
              <a:rPr lang="en-US" sz="1400" dirty="0" smtClean="0">
                <a:latin typeface="Courier"/>
                <a:cs typeface="Courier"/>
              </a:rPr>
              <a:t>, </a:t>
            </a:r>
            <a:r>
              <a:rPr lang="en-US" sz="1400" dirty="0" err="1" smtClean="0">
                <a:latin typeface="Courier"/>
                <a:cs typeface="Courier"/>
              </a:rPr>
              <a:t>mAttributes</a:t>
            </a:r>
            <a:r>
              <a:rPr lang="en-US" sz="1400" dirty="0" smtClean="0">
                <a:latin typeface="Courier"/>
                <a:cs typeface="Courier"/>
              </a:rPr>
              <a:t>) 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dirty="0" smtClean="0">
                <a:latin typeface="Courier"/>
                <a:cs typeface="Courier"/>
              </a:rPr>
              <a:t>{</a:t>
            </a:r>
          </a:p>
          <a:p>
            <a:r>
              <a:rPr lang="en-US" sz="1400" dirty="0" smtClean="0">
                <a:latin typeface="Courier"/>
                <a:cs typeface="Courier"/>
              </a:rPr>
              <a:t>	</a:t>
            </a:r>
            <a:r>
              <a:rPr lang="en-US" sz="1400" dirty="0" err="1" smtClean="0">
                <a:latin typeface="Courier"/>
                <a:cs typeface="Courier"/>
              </a:rPr>
              <a:t>var</a:t>
            </a:r>
            <a:r>
              <a:rPr lang="en-US" sz="1400" dirty="0" smtClean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s</a:t>
            </a:r>
            <a:r>
              <a:rPr lang="en-US" sz="1400" dirty="0" err="1" smtClean="0">
                <a:latin typeface="Courier"/>
                <a:cs typeface="Courier"/>
              </a:rPr>
              <a:t>Value</a:t>
            </a:r>
            <a:r>
              <a:rPr lang="en-US" sz="1400" dirty="0" smtClean="0">
                <a:latin typeface="Courier"/>
                <a:cs typeface="Courier"/>
              </a:rPr>
              <a:t> = </a:t>
            </a:r>
            <a:r>
              <a:rPr lang="en-US" sz="1400" dirty="0" err="1" smtClean="0">
                <a:latin typeface="Courier"/>
                <a:cs typeface="Courier"/>
              </a:rPr>
              <a:t>oRenderer.getValue</a:t>
            </a:r>
            <a:r>
              <a:rPr lang="en-US" sz="1400" dirty="0" smtClean="0">
                <a:latin typeface="Courier"/>
                <a:cs typeface="Courier"/>
              </a:rPr>
              <a:t>();</a:t>
            </a:r>
          </a:p>
          <a:p>
            <a:r>
              <a:rPr lang="en-US" sz="1400" b="1" dirty="0">
                <a:latin typeface="Courier"/>
                <a:cs typeface="Courier"/>
              </a:rPr>
              <a:t>	</a:t>
            </a:r>
            <a:r>
              <a:rPr lang="en-US" sz="1400" dirty="0" smtClean="0">
                <a:latin typeface="Courier"/>
                <a:cs typeface="Courier"/>
              </a:rPr>
              <a:t>alert(</a:t>
            </a:r>
            <a:r>
              <a:rPr lang="en-US" sz="1400" dirty="0" err="1" smtClean="0">
                <a:latin typeface="Courier"/>
                <a:cs typeface="Courier"/>
              </a:rPr>
              <a:t>oValue</a:t>
            </a:r>
            <a:r>
              <a:rPr lang="en-US" sz="1400" dirty="0" smtClean="0">
                <a:latin typeface="Courier"/>
                <a:cs typeface="Courier"/>
              </a:rPr>
              <a:t>);</a:t>
            </a:r>
          </a:p>
          <a:p>
            <a:r>
              <a:rPr lang="en-US" sz="1400" dirty="0" smtClean="0">
                <a:latin typeface="Courier"/>
                <a:cs typeface="Courier"/>
              </a:rPr>
              <a:t>}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endParaRPr lang="en-US" sz="1400" dirty="0">
              <a:latin typeface="Courier"/>
              <a:cs typeface="Courier"/>
            </a:endParaRPr>
          </a:p>
          <a:p>
            <a:r>
              <a:rPr lang="en-US" sz="1400" dirty="0" err="1" smtClean="0">
                <a:latin typeface="Courier"/>
                <a:cs typeface="Courier"/>
              </a:rPr>
              <a:t>caplint.bootcamp.LaunchHandler.prototype.toString</a:t>
            </a:r>
            <a:r>
              <a:rPr lang="en-US" sz="1400" dirty="0" smtClean="0">
                <a:latin typeface="Courier"/>
                <a:cs typeface="Courier"/>
              </a:rPr>
              <a:t> </a:t>
            </a:r>
            <a:r>
              <a:rPr lang="en-US" sz="1400" dirty="0">
                <a:latin typeface="Courier"/>
                <a:cs typeface="Courier"/>
              </a:rPr>
              <a:t>= function()</a:t>
            </a:r>
          </a:p>
          <a:p>
            <a:r>
              <a:rPr lang="en-US" sz="1400" dirty="0">
                <a:latin typeface="Courier"/>
                <a:cs typeface="Courier"/>
              </a:rPr>
              <a:t>{</a:t>
            </a:r>
          </a:p>
          <a:p>
            <a:r>
              <a:rPr lang="en-US" sz="1400" dirty="0">
                <a:latin typeface="Courier"/>
                <a:cs typeface="Courier"/>
              </a:rPr>
              <a:t>	return </a:t>
            </a:r>
            <a:r>
              <a:rPr lang="en-US" sz="1400" dirty="0" smtClean="0">
                <a:latin typeface="Courier"/>
                <a:cs typeface="Courier"/>
              </a:rPr>
              <a:t>"</a:t>
            </a:r>
            <a:r>
              <a:rPr lang="en-US" sz="1400" dirty="0" err="1" smtClean="0">
                <a:latin typeface="Courier"/>
                <a:cs typeface="Courier"/>
              </a:rPr>
              <a:t>caplint.bootcamp.LaunchHandler</a:t>
            </a:r>
            <a:r>
              <a:rPr lang="en-US" sz="1400" dirty="0" smtClean="0">
                <a:latin typeface="Courier"/>
                <a:cs typeface="Courier"/>
              </a:rPr>
              <a:t>"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r>
              <a:rPr lang="en-US" sz="1400" dirty="0">
                <a:latin typeface="Courier"/>
                <a:cs typeface="Courier"/>
              </a:rPr>
              <a:t>};</a:t>
            </a:r>
          </a:p>
          <a:p>
            <a:endParaRPr lang="en-US" sz="1400" dirty="0">
              <a:latin typeface="Courier"/>
              <a:cs typeface="Courier"/>
            </a:endParaRPr>
          </a:p>
          <a:p>
            <a:r>
              <a:rPr lang="en-US" sz="1400" dirty="0" err="1">
                <a:latin typeface="Courier"/>
                <a:cs typeface="Courier"/>
              </a:rPr>
              <a:t>caplin.singleton</a:t>
            </a:r>
            <a:r>
              <a:rPr lang="en-US" sz="1400" dirty="0">
                <a:latin typeface="Courier"/>
                <a:cs typeface="Courier"/>
              </a:rPr>
              <a:t>(</a:t>
            </a:r>
            <a:r>
              <a:rPr lang="en-US" sz="1400" dirty="0" smtClean="0">
                <a:latin typeface="Courier"/>
                <a:cs typeface="Courier"/>
              </a:rPr>
              <a:t>"</a:t>
            </a:r>
            <a:r>
              <a:rPr lang="en-US" sz="1400" dirty="0" err="1" smtClean="0">
                <a:latin typeface="Courier"/>
                <a:cs typeface="Courier"/>
              </a:rPr>
              <a:t>caplint.bootcamp.LaunchHandler</a:t>
            </a:r>
            <a:r>
              <a:rPr lang="en-US" sz="1400" dirty="0" smtClean="0">
                <a:latin typeface="Courier"/>
                <a:cs typeface="Courier"/>
              </a:rPr>
              <a:t>"</a:t>
            </a:r>
            <a:r>
              <a:rPr lang="en-US" sz="1400" dirty="0">
                <a:latin typeface="Courier"/>
                <a:cs typeface="Courier"/>
              </a:rPr>
              <a:t>);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87"/>
            <a:ext cx="8229600" cy="1143000"/>
          </a:xfrm>
        </p:spPr>
        <p:txBody>
          <a:bodyPr/>
          <a:lstStyle/>
          <a:p>
            <a:r>
              <a:rPr lang="en-US" dirty="0" smtClean="0"/>
              <a:t>Handler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334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4436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Handler Configuration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320259" y="1623180"/>
            <a:ext cx="7552067" cy="372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 </a:t>
            </a:r>
            <a:endParaRPr lang="en-US" sz="1600" dirty="0" smtClean="0">
              <a:latin typeface="Courier"/>
              <a:cs typeface="Courier"/>
            </a:endParaRPr>
          </a:p>
          <a:p>
            <a:r>
              <a:rPr lang="en-US" sz="1600" dirty="0" smtClean="0">
                <a:latin typeface="Courier"/>
                <a:cs typeface="Courier"/>
              </a:rPr>
              <a:t> </a:t>
            </a:r>
          </a:p>
          <a:p>
            <a:r>
              <a:rPr lang="en-US" sz="1600" dirty="0" smtClean="0">
                <a:latin typeface="Courier"/>
                <a:cs typeface="Courier"/>
              </a:rPr>
              <a:t> &lt;</a:t>
            </a:r>
            <a:r>
              <a:rPr lang="en-US" sz="1600" dirty="0">
                <a:latin typeface="Courier"/>
                <a:cs typeface="Courier"/>
              </a:rPr>
              <a:t>renderer type</a:t>
            </a:r>
            <a:r>
              <a:rPr lang="en-US" sz="1600" dirty="0" smtClean="0">
                <a:latin typeface="Courier"/>
                <a:cs typeface="Courier"/>
              </a:rPr>
              <a:t>=”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smtClean="0">
                <a:latin typeface="Courier"/>
                <a:cs typeface="Courier"/>
              </a:rPr>
              <a:t>caplint.bootcamp.ExampleRenderer1”&gt;</a:t>
            </a:r>
          </a:p>
          <a:p>
            <a:r>
              <a:rPr lang="en-US" sz="1600" dirty="0" smtClean="0">
                <a:latin typeface="Courier"/>
                <a:cs typeface="Courier"/>
              </a:rPr>
              <a:t>    &lt;</a:t>
            </a:r>
            <a:r>
              <a:rPr lang="en-US" sz="1600" dirty="0">
                <a:latin typeface="Courier"/>
                <a:cs typeface="Courier"/>
              </a:rPr>
              <a:t>control </a:t>
            </a:r>
            <a:r>
              <a:rPr lang="en-US" sz="1600" dirty="0" err="1">
                <a:latin typeface="Courier"/>
                <a:cs typeface="Courier"/>
              </a:rPr>
              <a:t>className</a:t>
            </a:r>
            <a:r>
              <a:rPr lang="en-US" sz="1600" dirty="0">
                <a:latin typeface="Courier"/>
                <a:cs typeface="Courier"/>
              </a:rPr>
              <a:t>="</a:t>
            </a:r>
            <a:r>
              <a:rPr lang="en-US" sz="1600" dirty="0" err="1" smtClean="0">
                <a:latin typeface="Courier"/>
                <a:cs typeface="Courier"/>
              </a:rPr>
              <a:t>caplin.control.basic.TextControl</a:t>
            </a:r>
            <a:r>
              <a:rPr lang="en-US" sz="1600" dirty="0" smtClean="0">
                <a:latin typeface="Courier"/>
                <a:cs typeface="Courier"/>
              </a:rPr>
              <a:t>”&gt;</a:t>
            </a: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	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	&lt;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handler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className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=</a:t>
            </a:r>
            <a:r>
              <a:rPr lang="en-US" b="1" i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</a:t>
            </a:r>
            <a:r>
              <a:rPr lang="en-US" b="1" i="1" dirty="0" err="1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caplint.bootcamp.LaunchHandler</a:t>
            </a:r>
            <a:r>
              <a:rPr lang="en-US" b="1" i="1" dirty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"/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Courier"/>
                <a:cs typeface="Courier"/>
              </a:rPr>
              <a:t>&gt;</a:t>
            </a:r>
          </a:p>
          <a:p>
            <a:r>
              <a:rPr lang="en-US" b="1" i="1" dirty="0" smtClean="0">
                <a:latin typeface="Courier"/>
                <a:cs typeface="Courier"/>
              </a:rPr>
              <a:t>   </a:t>
            </a:r>
            <a:r>
              <a:rPr lang="en-US" sz="1600" i="1" dirty="0" smtClean="0">
                <a:latin typeface="Courier"/>
                <a:cs typeface="Courier"/>
              </a:rPr>
              <a:t> &lt;/control&gt;</a:t>
            </a:r>
            <a:endParaRPr lang="en-US" sz="1600" dirty="0">
              <a:latin typeface="Courier"/>
              <a:cs typeface="Courier"/>
            </a:endParaRPr>
          </a:p>
          <a:p>
            <a:r>
              <a:rPr lang="en-US" sz="1600" dirty="0">
                <a:latin typeface="Courier"/>
                <a:cs typeface="Courier"/>
              </a:rPr>
              <a:t>    &lt;downstream&gt;</a:t>
            </a:r>
          </a:p>
          <a:p>
            <a:r>
              <a:rPr lang="en-US" sz="1600" dirty="0">
                <a:latin typeface="Courier"/>
                <a:cs typeface="Courier"/>
              </a:rPr>
              <a:t>      &lt;transform </a:t>
            </a:r>
            <a:r>
              <a:rPr lang="en-US" sz="1600" dirty="0" err="1">
                <a:latin typeface="Courier"/>
                <a:cs typeface="Courier"/>
              </a:rPr>
              <a:t>className</a:t>
            </a:r>
            <a:r>
              <a:rPr lang="en-US" sz="1600" dirty="0" smtClean="0">
                <a:latin typeface="Courier"/>
                <a:cs typeface="Courier"/>
              </a:rPr>
              <a:t>=”</a:t>
            </a:r>
            <a:r>
              <a:rPr lang="en-US" sz="1600" dirty="0" err="1" smtClean="0">
                <a:latin typeface="Courier"/>
                <a:cs typeface="Courier"/>
              </a:rPr>
              <a:t>caplint.bootcamp.ChopFormatter</a:t>
            </a:r>
            <a:r>
              <a:rPr lang="en-US" sz="1600" dirty="0">
                <a:latin typeface="Courier"/>
                <a:cs typeface="Courier"/>
              </a:rPr>
              <a:t>"&gt;</a:t>
            </a:r>
          </a:p>
          <a:p>
            <a:r>
              <a:rPr lang="en-US" sz="1600" dirty="0">
                <a:latin typeface="Courier"/>
                <a:cs typeface="Courier"/>
              </a:rPr>
              <a:t>        &lt;attribute name</a:t>
            </a:r>
            <a:r>
              <a:rPr lang="en-US" sz="1600" dirty="0" smtClean="0">
                <a:latin typeface="Courier"/>
                <a:cs typeface="Courier"/>
              </a:rPr>
              <a:t>=”length" </a:t>
            </a:r>
            <a:r>
              <a:rPr lang="en-US" sz="1600" dirty="0">
                <a:latin typeface="Courier"/>
                <a:cs typeface="Courier"/>
              </a:rPr>
              <a:t>value="4"/&gt;</a:t>
            </a:r>
          </a:p>
          <a:p>
            <a:r>
              <a:rPr lang="en-US" sz="1600" dirty="0">
                <a:latin typeface="Courier"/>
                <a:cs typeface="Courier"/>
              </a:rPr>
              <a:t>      &lt;/transform</a:t>
            </a:r>
            <a:r>
              <a:rPr lang="en-US" sz="1600" dirty="0" smtClean="0">
                <a:latin typeface="Courier"/>
                <a:cs typeface="Courier"/>
              </a:rPr>
              <a:t>&gt;</a:t>
            </a:r>
          </a:p>
          <a:p>
            <a:r>
              <a:rPr lang="en-US" sz="1600" dirty="0" smtClean="0">
                <a:latin typeface="Courier"/>
                <a:cs typeface="Courier"/>
              </a:rPr>
              <a:t>	 &lt;transform </a:t>
            </a:r>
            <a:r>
              <a:rPr lang="en-US" sz="1600" dirty="0" err="1" smtClean="0">
                <a:latin typeface="Courier"/>
                <a:cs typeface="Courier"/>
              </a:rPr>
              <a:t>className</a:t>
            </a:r>
            <a:r>
              <a:rPr lang="en-US" sz="1600" dirty="0" smtClean="0">
                <a:latin typeface="Courier"/>
                <a:cs typeface="Courier"/>
              </a:rPr>
              <a:t>=”</a:t>
            </a:r>
            <a:r>
              <a:rPr lang="en-US" sz="1600" dirty="0" err="1" smtClean="0">
                <a:latin typeface="Courier"/>
                <a:cs typeface="Courier"/>
              </a:rPr>
              <a:t>caplint.bootcamp.StrikethroughStyler</a:t>
            </a:r>
            <a:r>
              <a:rPr lang="en-US" sz="1600" dirty="0" smtClean="0">
                <a:latin typeface="Courier"/>
                <a:cs typeface="Courier"/>
              </a:rPr>
              <a:t>”&gt;   </a:t>
            </a:r>
          </a:p>
          <a:p>
            <a:r>
              <a:rPr lang="en-US" sz="1600" dirty="0" smtClean="0">
                <a:latin typeface="Courier"/>
                <a:cs typeface="Courier"/>
              </a:rPr>
              <a:t>      &lt;/transform&gt;</a:t>
            </a:r>
          </a:p>
          <a:p>
            <a:r>
              <a:rPr lang="en-US" sz="1600" dirty="0" smtClean="0">
                <a:latin typeface="Courier"/>
                <a:cs typeface="Courier"/>
              </a:rPr>
              <a:t>    </a:t>
            </a:r>
            <a:r>
              <a:rPr lang="en-US" sz="1600" dirty="0">
                <a:latin typeface="Courier"/>
                <a:cs typeface="Courier"/>
              </a:rPr>
              <a:t>&lt;/downstream</a:t>
            </a:r>
            <a:r>
              <a:rPr lang="en-US" sz="1200" dirty="0">
                <a:latin typeface="Courier"/>
                <a:cs typeface="Courier"/>
              </a:rPr>
              <a:t>&gt;</a:t>
            </a:r>
          </a:p>
          <a:p>
            <a:r>
              <a:rPr lang="en-US" sz="1200" dirty="0">
                <a:latin typeface="Courier"/>
                <a:cs typeface="Courier"/>
              </a:rPr>
              <a:t>  &lt;/renderer</a:t>
            </a:r>
            <a:r>
              <a:rPr lang="en-US" sz="1200" dirty="0" smtClean="0">
                <a:latin typeface="Courier"/>
                <a:cs typeface="Courier"/>
              </a:rPr>
              <a:t>&gt;</a:t>
            </a:r>
            <a:endParaRPr lang="en-US" sz="12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0710400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7335"/>
            <a:ext cx="8280400" cy="4679950"/>
          </a:xfrm>
        </p:spPr>
        <p:txBody>
          <a:bodyPr/>
          <a:lstStyle/>
          <a:p>
            <a:pPr eaLnBrk="1" hangingPunct="1"/>
            <a:r>
              <a:rPr lang="en-GB" sz="2800" dirty="0" smtClean="0"/>
              <a:t>Converts an input string to a different output format</a:t>
            </a:r>
          </a:p>
          <a:p>
            <a:pPr lvl="1"/>
            <a:r>
              <a:rPr lang="en-GB" dirty="0" smtClean="0"/>
              <a:t>e.g. 4k -&gt; 4000</a:t>
            </a:r>
          </a:p>
          <a:p>
            <a:r>
              <a:rPr lang="en-GB" sz="2800" dirty="0" smtClean="0"/>
              <a:t>Extends </a:t>
            </a:r>
            <a:r>
              <a:rPr lang="en-US" sz="2000" dirty="0" err="1" smtClean="0">
                <a:latin typeface="Courier"/>
                <a:cs typeface="Courier"/>
              </a:rPr>
              <a:t>caplin.element.Parser</a:t>
            </a:r>
            <a:r>
              <a:rPr lang="en-GB" sz="2000" dirty="0" smtClean="0">
                <a:latin typeface="Myriad Pro"/>
              </a:rPr>
              <a:t> </a:t>
            </a:r>
            <a:r>
              <a:rPr lang="en-GB" sz="2000" dirty="0"/>
              <a:t>a</a:t>
            </a:r>
            <a:r>
              <a:rPr lang="en-GB" sz="2000" dirty="0" smtClean="0"/>
              <a:t>bstract class</a:t>
            </a:r>
            <a:r>
              <a:rPr lang="en-US" sz="2000" dirty="0" smtClean="0">
                <a:cs typeface="Courier"/>
              </a:rPr>
              <a:t> </a:t>
            </a:r>
            <a:endParaRPr lang="en-GB" sz="2000" dirty="0" smtClean="0">
              <a:cs typeface="Courier"/>
            </a:endParaRPr>
          </a:p>
          <a:p>
            <a:pPr eaLnBrk="1" hangingPunct="1"/>
            <a:r>
              <a:rPr lang="en-GB" dirty="0" smtClean="0"/>
              <a:t>Return </a:t>
            </a:r>
            <a:r>
              <a:rPr lang="en-GB" dirty="0" smtClean="0">
                <a:cs typeface="Courier"/>
              </a:rPr>
              <a:t>null</a:t>
            </a:r>
            <a:r>
              <a:rPr lang="en-GB" dirty="0" smtClean="0"/>
              <a:t> if unable to perform conversion</a:t>
            </a:r>
          </a:p>
          <a:p>
            <a:pPr eaLnBrk="1" hangingPunct="1"/>
            <a:r>
              <a:rPr lang="en-GB" dirty="0" smtClean="0"/>
              <a:t>Renderer runs each parser in turn</a:t>
            </a:r>
          </a:p>
          <a:p>
            <a:pPr lvl="1"/>
            <a:r>
              <a:rPr lang="en-GB" dirty="0" smtClean="0"/>
              <a:t>Takes first non-null result</a:t>
            </a:r>
          </a:p>
          <a:p>
            <a:pPr lvl="1"/>
            <a:r>
              <a:rPr lang="en-GB" dirty="0" smtClean="0"/>
              <a:t>Runs unused parsers on the result</a:t>
            </a:r>
          </a:p>
          <a:p>
            <a:pPr lvl="1"/>
            <a:r>
              <a:rPr lang="en-GB" dirty="0" smtClean="0"/>
              <a:t>……</a:t>
            </a:r>
          </a:p>
          <a:p>
            <a:pPr eaLnBrk="1" hangingPunct="1"/>
            <a:endParaRPr lang="en-GB" dirty="0" smtClean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738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Parsers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7602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8145"/>
            <a:ext cx="8229600" cy="172640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“Renderers”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13811"/>
            <a:ext cx="848320" cy="77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75382364"/>
              </p:ext>
            </p:extLst>
          </p:nvPr>
        </p:nvGraphicFramePr>
        <p:xfrm>
          <a:off x="1268742" y="2429127"/>
          <a:ext cx="6391938" cy="3216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82700" y="295277"/>
            <a:ext cx="63779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Configuring Renderers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28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74452" y="1327163"/>
            <a:ext cx="5082199" cy="5180201"/>
            <a:chOff x="1683952" y="613564"/>
            <a:chExt cx="5082199" cy="6074003"/>
          </a:xfrm>
        </p:grpSpPr>
        <p:sp>
          <p:nvSpPr>
            <p:cNvPr id="27" name="Rectangle 26"/>
            <p:cNvSpPr/>
            <p:nvPr/>
          </p:nvSpPr>
          <p:spPr>
            <a:xfrm>
              <a:off x="1712493" y="2297297"/>
              <a:ext cx="5051855" cy="2739632"/>
            </a:xfrm>
            <a:prstGeom prst="rect">
              <a:avLst/>
            </a:prstGeom>
            <a:gradFill flip="none" rotWithShape="1">
              <a:gsLst>
                <a:gs pos="54000">
                  <a:srgbClr val="C6D9F1"/>
                </a:gs>
                <a:gs pos="100000">
                  <a:srgbClr val="8EB4E3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18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011134" y="2586018"/>
              <a:ext cx="2440303" cy="11524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chemeClr val="bg1">
                      <a:lumMod val="50000"/>
                    </a:schemeClr>
                  </a:solidFill>
                  <a:cs typeface="Arial"/>
                </a:rPr>
                <a:t>Transforms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cs typeface="Arial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125969" y="613564"/>
              <a:ext cx="2175807" cy="927480"/>
              <a:chOff x="400252" y="470874"/>
              <a:chExt cx="2175807" cy="941749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400252" y="501131"/>
                <a:ext cx="2168488" cy="91149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901127" y="470874"/>
                <a:ext cx="1119818" cy="4030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Field Data</a:t>
                </a:r>
                <a:endParaRPr lang="en-US" sz="1600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52085" y="780233"/>
                <a:ext cx="21239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err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bidprice</a:t>
                </a:r>
                <a:r>
                  <a:rPr 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: 1.178323</a:t>
                </a:r>
              </a:p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t</a:t>
                </a:r>
                <a:r>
                  <a:rPr 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urier"/>
                    <a:cs typeface="Courier"/>
                  </a:rPr>
                  <a:t>radable: true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urier"/>
                  <a:cs typeface="Courier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2825614" y="5776075"/>
              <a:ext cx="2592704" cy="911492"/>
              <a:chOff x="400252" y="501131"/>
              <a:chExt cx="2168488" cy="911492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00252" y="501131"/>
                <a:ext cx="2168488" cy="91149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070309" y="1070168"/>
                <a:ext cx="85742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Display</a:t>
                </a:r>
                <a:endParaRPr lang="en-US" sz="160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051459" y="651812"/>
                <a:ext cx="923450" cy="33855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u="sng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urier"/>
                    <a:cs typeface="Courier"/>
                  </a:rPr>
                  <a:t>1.1783</a:t>
                </a:r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3068217" y="4093967"/>
              <a:ext cx="2426032" cy="67637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chemeClr val="bg1">
                      <a:lumMod val="50000"/>
                    </a:schemeClr>
                  </a:solidFill>
                  <a:cs typeface="Arial"/>
                </a:rPr>
                <a:t>Control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cs typeface="Arial"/>
              </a:endParaRPr>
            </a:p>
          </p:txBody>
        </p:sp>
        <p:sp>
          <p:nvSpPr>
            <p:cNvPr id="52" name="Up Arrow 51"/>
            <p:cNvSpPr/>
            <p:nvPr/>
          </p:nvSpPr>
          <p:spPr bwMode="auto">
            <a:xfrm flipV="1">
              <a:off x="3225193" y="1983379"/>
              <a:ext cx="342501" cy="3438809"/>
            </a:xfrm>
            <a:prstGeom prst="upArrow">
              <a:avLst>
                <a:gd name="adj1" fmla="val 34203"/>
                <a:gd name="adj2" fmla="val 779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006551" y="5360556"/>
              <a:ext cx="8005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screen</a:t>
              </a:r>
              <a:endParaRPr lang="en-US" sz="16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243525" y="5398805"/>
              <a:ext cx="18156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m</a:t>
              </a:r>
              <a:r>
                <a:rPr lang="en-US" sz="1600" dirty="0" smtClean="0"/>
                <a:t>ouse / keyboard</a:t>
              </a:r>
              <a:endParaRPr lang="en-US" sz="1600" dirty="0"/>
            </a:p>
          </p:txBody>
        </p:sp>
        <p:sp>
          <p:nvSpPr>
            <p:cNvPr id="56" name="Up Arrow 55"/>
            <p:cNvSpPr/>
            <p:nvPr/>
          </p:nvSpPr>
          <p:spPr bwMode="auto">
            <a:xfrm rot="10800000" flipV="1">
              <a:off x="4847486" y="1983380"/>
              <a:ext cx="356771" cy="3491326"/>
            </a:xfrm>
            <a:prstGeom prst="upArrow">
              <a:avLst>
                <a:gd name="adj1" fmla="val 34203"/>
                <a:gd name="adj2" fmla="val 779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92219" y="2475479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Formatter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401909" y="2813376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Formatter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397328" y="3151273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Styler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407018" y="3493115"/>
              <a:ext cx="1146933" cy="287999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Styler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870756" y="2870452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Parser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866175" y="3208349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Parser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847326" y="4302498"/>
              <a:ext cx="1146933" cy="287998"/>
            </a:xfrm>
            <a:prstGeom prst="rect">
              <a:avLst/>
            </a:prstGeom>
            <a:solidFill>
              <a:srgbClr val="1F497D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 defTabSz="914400" fontAlgn="base">
                <a:spcBef>
                  <a:spcPct val="0"/>
                </a:spcBef>
                <a:spcAft>
                  <a:spcPct val="0"/>
                </a:spcAft>
                <a:defRPr sz="1100" b="1">
                  <a:solidFill>
                    <a:prstClr val="white"/>
                  </a:solidFill>
                  <a:latin typeface="+mj-lt"/>
                  <a:cs typeface="Arial Black"/>
                </a:defRPr>
              </a:lvl1pPr>
            </a:lstStyle>
            <a:p>
              <a:r>
                <a:rPr lang="en-US" sz="1200" dirty="0" smtClean="0">
                  <a:solidFill>
                    <a:schemeClr val="bg1"/>
                  </a:solidFill>
                  <a:latin typeface="Arial"/>
                  <a:cs typeface="Arial"/>
                </a:rPr>
                <a:t>Handler</a:t>
              </a:r>
              <a:endParaRPr lang="en-US" sz="12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83952" y="2499827"/>
              <a:ext cx="677108" cy="1209927"/>
            </a:xfrm>
            <a:prstGeom prst="rect">
              <a:avLst/>
            </a:prstGeom>
            <a:noFill/>
          </p:spPr>
          <p:txBody>
            <a:bodyPr vert="vert270" wrap="none" rtlCol="0" anchor="t" anchorCtr="0">
              <a:spAutoFit/>
            </a:bodyPr>
            <a:lstStyle/>
            <a:p>
              <a:pPr algn="ctr"/>
              <a:r>
                <a:rPr lang="en-US" sz="1600" dirty="0"/>
                <a:t>d</a:t>
              </a:r>
              <a:r>
                <a:rPr lang="en-US" sz="1600" dirty="0" smtClean="0"/>
                <a:t>ownstream </a:t>
              </a:r>
            </a:p>
            <a:p>
              <a:pPr algn="ctr"/>
              <a:r>
                <a:rPr lang="en-US" sz="1600" dirty="0" err="1" smtClean="0"/>
                <a:t>transfroms</a:t>
              </a:r>
              <a:endParaRPr lang="en-US" sz="16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089043" y="2626584"/>
              <a:ext cx="677108" cy="1061448"/>
            </a:xfrm>
            <a:prstGeom prst="rect">
              <a:avLst/>
            </a:prstGeom>
            <a:noFill/>
          </p:spPr>
          <p:txBody>
            <a:bodyPr vert="vert" wrap="none" rtlCol="0" anchor="t" anchorCtr="0">
              <a:spAutoFit/>
            </a:bodyPr>
            <a:lstStyle/>
            <a:p>
              <a:pPr algn="ctr"/>
              <a:r>
                <a:rPr lang="en-US" sz="1600" dirty="0" smtClean="0"/>
                <a:t>upstream </a:t>
              </a:r>
            </a:p>
            <a:p>
              <a:pPr algn="ctr"/>
              <a:r>
                <a:rPr lang="en-US" sz="1600" dirty="0" err="1" smtClean="0"/>
                <a:t>transfroms</a:t>
              </a:r>
              <a:endParaRPr lang="en-US" sz="16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49366" y="1593563"/>
              <a:ext cx="8122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update</a:t>
              </a:r>
              <a:endParaRPr lang="en-US" sz="16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00302" y="1631812"/>
              <a:ext cx="9412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callback</a:t>
              </a:r>
              <a:endParaRPr lang="en-US" sz="1600" dirty="0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1354" y="29008"/>
            <a:ext cx="8229600" cy="11430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3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09"/>
            <a:ext cx="8229600" cy="1143000"/>
          </a:xfrm>
        </p:spPr>
        <p:txBody>
          <a:bodyPr/>
          <a:lstStyle/>
          <a:p>
            <a:r>
              <a:rPr lang="en-US" dirty="0" smtClean="0"/>
              <a:t>The scaffolding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You</a:t>
            </a:r>
            <a:r>
              <a:rPr lang="en-US" b="1" dirty="0" smtClean="0"/>
              <a:t> </a:t>
            </a:r>
            <a:r>
              <a:rPr lang="en-US" dirty="0" smtClean="0"/>
              <a:t>never instantiate a renderer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>
                <a:latin typeface="Courier"/>
                <a:cs typeface="Courier"/>
              </a:rPr>
              <a:t>RenderFactory</a:t>
            </a:r>
            <a:r>
              <a:rPr lang="en-US" dirty="0" smtClean="0"/>
              <a:t> does this for you</a:t>
            </a:r>
          </a:p>
          <a:p>
            <a:r>
              <a:rPr lang="en-US" dirty="0" smtClean="0"/>
              <a:t>Grid calls the </a:t>
            </a:r>
            <a:r>
              <a:rPr lang="en-US" dirty="0" err="1" smtClean="0">
                <a:latin typeface="Courier"/>
                <a:cs typeface="Courier"/>
              </a:rPr>
              <a:t>RenderFactory</a:t>
            </a:r>
            <a:r>
              <a:rPr lang="en-US" dirty="0" smtClean="0"/>
              <a:t> internally</a:t>
            </a:r>
          </a:p>
          <a:p>
            <a:r>
              <a:rPr lang="en-US" dirty="0" smtClean="0"/>
              <a:t>You can embed Renderers in code yourself</a:t>
            </a:r>
          </a:p>
          <a:p>
            <a:pPr lvl="1"/>
            <a:r>
              <a:rPr lang="en-US" sz="1600" dirty="0" err="1" smtClean="0">
                <a:latin typeface="Courier"/>
                <a:cs typeface="Courier"/>
              </a:rPr>
              <a:t>RendererFactory.createRenderer</a:t>
            </a:r>
            <a:r>
              <a:rPr lang="en-US" sz="1600" dirty="0" smtClean="0">
                <a:latin typeface="Courier"/>
                <a:cs typeface="Courier"/>
              </a:rPr>
              <a:t>(</a:t>
            </a:r>
            <a:r>
              <a:rPr lang="en-US" sz="1600" dirty="0" err="1" smtClean="0">
                <a:latin typeface="Courier"/>
                <a:cs typeface="Courier"/>
              </a:rPr>
              <a:t>sRenderType</a:t>
            </a:r>
            <a:r>
              <a:rPr lang="en-US" sz="1600" dirty="0" smtClean="0">
                <a:latin typeface="Courier"/>
                <a:cs typeface="Courier"/>
              </a:rPr>
              <a:t>, </a:t>
            </a:r>
            <a:r>
              <a:rPr lang="en-US" sz="1600" dirty="0" err="1" smtClean="0">
                <a:latin typeface="Courier"/>
                <a:cs typeface="Courier"/>
              </a:rPr>
              <a:t>mInitialValues</a:t>
            </a:r>
            <a:r>
              <a:rPr lang="en-US" sz="1600" dirty="0" smtClean="0">
                <a:latin typeface="Courier"/>
                <a:cs typeface="Courier"/>
              </a:rPr>
              <a:t>)</a:t>
            </a:r>
          </a:p>
          <a:p>
            <a:pPr lvl="1"/>
            <a:r>
              <a:rPr lang="en-US" sz="1600" dirty="0" err="1" smtClean="0">
                <a:latin typeface="Courier"/>
                <a:cs typeface="Courier"/>
              </a:rPr>
              <a:t>Rendeer.updateValues</a:t>
            </a:r>
            <a:r>
              <a:rPr lang="en-US" sz="1600" dirty="0" smtClean="0">
                <a:latin typeface="Courier"/>
                <a:cs typeface="Courier"/>
              </a:rPr>
              <a:t>(</a:t>
            </a:r>
            <a:r>
              <a:rPr lang="en-US" sz="1600" dirty="0" err="1" smtClean="0">
                <a:latin typeface="Courier"/>
                <a:cs typeface="Courier"/>
              </a:rPr>
              <a:t>mFields</a:t>
            </a:r>
            <a:r>
              <a:rPr lang="en-US" sz="1600" dirty="0" smtClean="0">
                <a:latin typeface="Courier"/>
                <a:cs typeface="Courier"/>
              </a:rPr>
              <a:t>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0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nder-usa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930400"/>
            <a:ext cx="7810500" cy="29845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7387"/>
            <a:ext cx="8229600" cy="1143000"/>
          </a:xfrm>
        </p:spPr>
        <p:txBody>
          <a:bodyPr/>
          <a:lstStyle/>
          <a:p>
            <a:r>
              <a:rPr lang="en-US" dirty="0" smtClean="0"/>
              <a:t>Integration with grids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9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674" y="2198795"/>
            <a:ext cx="8259128" cy="105240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j-lt"/>
                <a:cs typeface="Calibri"/>
              </a:rPr>
              <a:t>Downstream Transforms</a:t>
            </a:r>
            <a:endParaRPr lang="en-US" dirty="0">
              <a:latin typeface="+mj-lt"/>
              <a:cs typeface="Calibri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Formatters &amp; </a:t>
            </a:r>
            <a:r>
              <a:rPr lang="en-GB" dirty="0" err="1" smtClean="0"/>
              <a:t>Stylers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064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443053" y="1891862"/>
            <a:ext cx="1749428" cy="32783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85681"/>
            <a:ext cx="9143999" cy="6461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rgbClr val="000000"/>
                </a:solidFill>
              </a:rPr>
              <a:t>Coalescing updates?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78162" y="1737009"/>
            <a:ext cx="1530292" cy="893456"/>
          </a:xfrm>
          <a:prstGeom prst="rect">
            <a:avLst/>
          </a:prstGeom>
          <a:gradFill flip="none" rotWithShape="1">
            <a:gsLst>
              <a:gs pos="54000">
                <a:srgbClr val="C6D9F1"/>
              </a:gs>
              <a:gs pos="100000">
                <a:srgbClr val="8EB4E3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 err="1" smtClean="0">
                <a:solidFill>
                  <a:schemeClr val="tx2">
                    <a:lumMod val="75000"/>
                  </a:schemeClr>
                </a:solidFill>
              </a:rPr>
              <a:t>StreamLink</a:t>
            </a:r>
            <a:endParaRPr lang="en-GB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27591" y="3306438"/>
            <a:ext cx="1416068" cy="893455"/>
          </a:xfrm>
          <a:prstGeom prst="rect">
            <a:avLst/>
          </a:prstGeom>
          <a:gradFill flip="none" rotWithShape="1">
            <a:gsLst>
              <a:gs pos="54000">
                <a:srgbClr val="C6D9F1"/>
              </a:gs>
              <a:gs pos="100000">
                <a:srgbClr val="8EB4E3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</a:rPr>
              <a:t>Renderer</a:t>
            </a:r>
            <a:endParaRPr lang="en-GB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62420" y="3264674"/>
            <a:ext cx="1416068" cy="1202678"/>
          </a:xfrm>
          <a:prstGeom prst="rect">
            <a:avLst/>
          </a:prstGeom>
          <a:gradFill flip="none" rotWithShape="1">
            <a:gsLst>
              <a:gs pos="54000">
                <a:srgbClr val="C6D9F1"/>
              </a:gs>
              <a:gs pos="100000">
                <a:srgbClr val="8EB4E3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 smtClean="0">
                <a:solidFill>
                  <a:schemeClr val="tx2">
                    <a:lumMod val="75000"/>
                  </a:schemeClr>
                </a:solidFill>
              </a:rPr>
              <a:t>Control</a:t>
            </a:r>
          </a:p>
          <a:p>
            <a:pPr algn="ctr"/>
            <a:endParaRPr lang="en-GB" sz="1400" dirty="0" smtClean="0">
              <a:solidFill>
                <a:schemeClr val="tx2">
                  <a:lumMod val="75000"/>
                </a:schemeClr>
              </a:solidFill>
              <a:latin typeface="Courier"/>
              <a:cs typeface="Courier"/>
            </a:endParaRPr>
          </a:p>
          <a:p>
            <a:pPr algn="ctr"/>
            <a:r>
              <a:rPr lang="en-GB" sz="1400" dirty="0" smtClean="0">
                <a:solidFill>
                  <a:schemeClr val="tx2">
                    <a:lumMod val="75000"/>
                  </a:schemeClr>
                </a:solidFill>
                <a:latin typeface="Courier"/>
                <a:cs typeface="Courier"/>
              </a:rPr>
              <a:t>     1.1124</a:t>
            </a:r>
          </a:p>
          <a:p>
            <a:pPr algn="ctr"/>
            <a:r>
              <a:rPr lang="en-GB" sz="1400" dirty="0" smtClean="0">
                <a:solidFill>
                  <a:schemeClr val="tx2">
                    <a:lumMod val="75000"/>
                  </a:schemeClr>
                </a:solidFill>
                <a:latin typeface="Courier"/>
                <a:cs typeface="Courier"/>
              </a:rPr>
              <a:t>     1.1126</a:t>
            </a:r>
            <a:endParaRPr lang="en-GB" sz="1400" dirty="0">
              <a:solidFill>
                <a:schemeClr val="tx2">
                  <a:lumMod val="75000"/>
                </a:schemeClr>
              </a:solidFill>
              <a:latin typeface="Courier"/>
              <a:cs typeface="Courier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650814" y="1995526"/>
            <a:ext cx="1285426" cy="1269148"/>
            <a:chOff x="2824999" y="1995526"/>
            <a:chExt cx="1285426" cy="1269148"/>
          </a:xfrm>
        </p:grpSpPr>
        <p:grpSp>
          <p:nvGrpSpPr>
            <p:cNvPr id="8" name="Group 7"/>
            <p:cNvGrpSpPr/>
            <p:nvPr/>
          </p:nvGrpSpPr>
          <p:grpSpPr>
            <a:xfrm>
              <a:off x="3123936" y="2333075"/>
              <a:ext cx="986489" cy="931599"/>
              <a:chOff x="2603078" y="3943829"/>
              <a:chExt cx="986489" cy="931599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2603078" y="3943830"/>
                <a:ext cx="986489" cy="931598"/>
              </a:xfrm>
              <a:prstGeom prst="rect">
                <a:avLst/>
              </a:prstGeom>
              <a:gradFill flip="none" rotWithShape="1">
                <a:gsLst>
                  <a:gs pos="54000">
                    <a:srgbClr val="C6D9F1"/>
                  </a:gs>
                  <a:gs pos="100000">
                    <a:srgbClr val="8EB4E3"/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 sz="18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612339" y="3943829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ourier"/>
                    <a:cs typeface="Courier"/>
                  </a:rPr>
                  <a:t>1.1123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609231" y="4148061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7F7F7F"/>
                    </a:solidFill>
                    <a:latin typeface="Courier"/>
                    <a:cs typeface="Courier"/>
                  </a:rPr>
                  <a:t>1.1124</a:t>
                </a:r>
                <a:endParaRPr lang="en-US" sz="1400" dirty="0">
                  <a:solidFill>
                    <a:srgbClr val="7F7F7F"/>
                  </a:solidFill>
                  <a:latin typeface="Courier"/>
                  <a:cs typeface="Courier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616037" y="4370178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7F7F7F"/>
                    </a:solidFill>
                    <a:latin typeface="Courier"/>
                    <a:cs typeface="Courier"/>
                  </a:rPr>
                  <a:t>1.1125</a:t>
                </a:r>
                <a:endParaRPr lang="en-US" sz="1400" dirty="0">
                  <a:solidFill>
                    <a:srgbClr val="7F7F7F"/>
                  </a:solidFill>
                  <a:latin typeface="Courier"/>
                  <a:cs typeface="Courier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628996" y="4567650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Courier"/>
                    <a:cs typeface="Courier"/>
                  </a:rPr>
                  <a:t>1.1124</a:t>
                </a:r>
                <a:endParaRPr lang="en-US" sz="1400" dirty="0">
                  <a:latin typeface="Courier"/>
                  <a:cs typeface="Courier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824999" y="1995526"/>
              <a:ext cx="880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Batch n</a:t>
              </a:r>
              <a:endParaRPr lang="en-US" sz="16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50814" y="3703454"/>
            <a:ext cx="1365077" cy="1269148"/>
            <a:chOff x="2824999" y="1995526"/>
            <a:chExt cx="1365077" cy="1269148"/>
          </a:xfrm>
        </p:grpSpPr>
        <p:grpSp>
          <p:nvGrpSpPr>
            <p:cNvPr id="24" name="Group 23"/>
            <p:cNvGrpSpPr/>
            <p:nvPr/>
          </p:nvGrpSpPr>
          <p:grpSpPr>
            <a:xfrm>
              <a:off x="3123936" y="2333075"/>
              <a:ext cx="986489" cy="931599"/>
              <a:chOff x="2603078" y="3943829"/>
              <a:chExt cx="986489" cy="931599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2603078" y="3943830"/>
                <a:ext cx="986489" cy="931598"/>
              </a:xfrm>
              <a:prstGeom prst="rect">
                <a:avLst/>
              </a:prstGeom>
              <a:gradFill flip="none" rotWithShape="1">
                <a:gsLst>
                  <a:gs pos="54000">
                    <a:srgbClr val="C6D9F1"/>
                  </a:gs>
                  <a:gs pos="100000">
                    <a:srgbClr val="8EB4E3"/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 sz="18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612339" y="3943829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ourier"/>
                    <a:cs typeface="Courier"/>
                  </a:rPr>
                  <a:t>1.1123</a:t>
                </a:r>
                <a:endPara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urier"/>
                  <a:cs typeface="Courier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609231" y="4148061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7F7F7F"/>
                    </a:solidFill>
                    <a:latin typeface="Courier"/>
                    <a:cs typeface="Courier"/>
                  </a:rPr>
                  <a:t>1.1124</a:t>
                </a:r>
                <a:endParaRPr lang="en-US" sz="1400" dirty="0">
                  <a:solidFill>
                    <a:srgbClr val="7F7F7F"/>
                  </a:solidFill>
                  <a:latin typeface="Courier"/>
                  <a:cs typeface="Courier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616037" y="4370178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7F7F7F"/>
                    </a:solidFill>
                    <a:latin typeface="Courier"/>
                    <a:cs typeface="Courier"/>
                  </a:rPr>
                  <a:t>1.1125</a:t>
                </a:r>
                <a:endParaRPr lang="en-US" sz="1400" dirty="0">
                  <a:solidFill>
                    <a:srgbClr val="7F7F7F"/>
                  </a:solidFill>
                  <a:latin typeface="Courier"/>
                  <a:cs typeface="Courier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628996" y="4567650"/>
                <a:ext cx="8311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Courier"/>
                    <a:cs typeface="Courier"/>
                  </a:rPr>
                  <a:t>1.1126</a:t>
                </a:r>
                <a:endParaRPr lang="en-US" sz="1400" dirty="0">
                  <a:latin typeface="Courier"/>
                  <a:cs typeface="Courier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824999" y="1995526"/>
              <a:ext cx="13650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Batch (n + 1)</a:t>
              </a:r>
              <a:endParaRPr lang="en-US" sz="16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512153" y="5279112"/>
            <a:ext cx="1587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Update batcher</a:t>
            </a:r>
            <a:endParaRPr lang="en-US" sz="1600" dirty="0"/>
          </a:p>
        </p:txBody>
      </p:sp>
      <p:cxnSp>
        <p:nvCxnSpPr>
          <p:cNvPr id="22" name="Straight Arrow Connector 21"/>
          <p:cNvCxnSpPr>
            <a:stCxn id="10" idx="2"/>
            <a:endCxn id="11" idx="0"/>
          </p:cNvCxnSpPr>
          <p:nvPr/>
        </p:nvCxnSpPr>
        <p:spPr>
          <a:xfrm flipH="1">
            <a:off x="1935625" y="2630465"/>
            <a:ext cx="7683" cy="675973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1" idx="3"/>
          </p:cNvCxnSpPr>
          <p:nvPr/>
        </p:nvCxnSpPr>
        <p:spPr>
          <a:xfrm flipV="1">
            <a:off x="2643659" y="2845084"/>
            <a:ext cx="1214072" cy="908082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064485" y="3905566"/>
            <a:ext cx="1214072" cy="647446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4741976" y="3136701"/>
            <a:ext cx="2268000" cy="904302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4764844" y="4219319"/>
            <a:ext cx="2232000" cy="61200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834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" y="285681"/>
            <a:ext cx="9143999" cy="6461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dirty="0" smtClean="0">
                <a:solidFill>
                  <a:srgbClr val="000000"/>
                </a:solidFill>
              </a:rPr>
              <a:t>Control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7335"/>
            <a:ext cx="8280400" cy="4679950"/>
          </a:xfrm>
        </p:spPr>
        <p:txBody>
          <a:bodyPr/>
          <a:lstStyle/>
          <a:p>
            <a:pPr eaLnBrk="1" hangingPunct="1"/>
            <a:r>
              <a:rPr lang="en-GB" dirty="0" smtClean="0"/>
              <a:t>Implements control interface</a:t>
            </a:r>
          </a:p>
          <a:p>
            <a:pPr lvl="1"/>
            <a:r>
              <a:rPr lang="en-US" sz="2000" dirty="0" err="1" smtClean="0">
                <a:cs typeface="Courier"/>
              </a:rPr>
              <a:t>caplin.control.Control</a:t>
            </a:r>
            <a:endParaRPr lang="en-US" sz="2000" dirty="0" smtClean="0">
              <a:cs typeface="Courier"/>
            </a:endParaRPr>
          </a:p>
          <a:p>
            <a:r>
              <a:rPr lang="en-GB" dirty="0"/>
              <a:t>Responsible for drawing to </a:t>
            </a:r>
            <a:r>
              <a:rPr lang="en-GB" dirty="0" smtClean="0"/>
              <a:t>screen</a:t>
            </a:r>
          </a:p>
          <a:p>
            <a:pPr lvl="1"/>
            <a:r>
              <a:rPr lang="en-GB" dirty="0" smtClean="0"/>
              <a:t>Display (most typical)</a:t>
            </a:r>
          </a:p>
          <a:p>
            <a:pPr lvl="1"/>
            <a:r>
              <a:rPr lang="en-GB" dirty="0" smtClean="0"/>
              <a:t>Used for data entry as well</a:t>
            </a:r>
          </a:p>
          <a:p>
            <a:pPr lvl="2"/>
            <a:r>
              <a:rPr lang="en-GB" sz="1800" dirty="0" smtClean="0"/>
              <a:t>Only needed for grids</a:t>
            </a:r>
          </a:p>
          <a:p>
            <a:pPr lvl="1"/>
            <a:r>
              <a:rPr lang="en-GB" dirty="0" smtClean="0"/>
              <a:t>Handles CSS styling + flashing</a:t>
            </a:r>
          </a:p>
          <a:p>
            <a:pPr lvl="1"/>
            <a:r>
              <a:rPr lang="en-GB" dirty="0" smtClean="0"/>
              <a:t>Focus and enablement/disablement</a:t>
            </a:r>
          </a:p>
          <a:p>
            <a:pPr lvl="1"/>
            <a:r>
              <a:rPr lang="en-GB" dirty="0" smtClean="0"/>
              <a:t>Tooltips</a:t>
            </a:r>
          </a:p>
          <a:p>
            <a:pPr marL="457200" lvl="1" indent="0">
              <a:buNone/>
            </a:pPr>
            <a:endParaRPr lang="en-GB" dirty="0" smtClean="0">
              <a:latin typeface="Myriad Pro"/>
            </a:endParaRPr>
          </a:p>
          <a:p>
            <a:pPr lvl="1"/>
            <a:endParaRPr lang="en-GB" dirty="0">
              <a:latin typeface="Myriad Pro"/>
            </a:endParaRPr>
          </a:p>
          <a:p>
            <a:pPr lvl="1"/>
            <a:endParaRPr lang="en-GB" sz="1800" dirty="0" smtClean="0">
              <a:latin typeface="Courier"/>
              <a:cs typeface="Courier"/>
            </a:endParaRPr>
          </a:p>
          <a:p>
            <a:pPr lvl="1"/>
            <a:endParaRPr lang="en-GB" sz="2400" dirty="0">
              <a:latin typeface="Myriad Pro"/>
            </a:endParaRPr>
          </a:p>
          <a:p>
            <a:pPr eaLnBrk="1" hangingPunct="1"/>
            <a:endParaRPr lang="en-GB" sz="2800" dirty="0">
              <a:latin typeface="Myriad Pro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81013" y="6356351"/>
            <a:ext cx="3376612" cy="365125"/>
          </a:xfrm>
          <a:prstGeom prst="rect">
            <a:avLst/>
          </a:prstGeom>
        </p:spPr>
        <p:txBody>
          <a:bodyPr/>
          <a:lstStyle>
            <a:lvl1pPr algn="l">
              <a:defRPr sz="1000" spc="25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© 2011 CAPLIN SYSTEMS LTD</a:t>
            </a:r>
          </a:p>
        </p:txBody>
      </p:sp>
    </p:spTree>
    <p:extLst>
      <p:ext uri="{BB962C8B-B14F-4D97-AF65-F5344CB8AC3E}">
        <p14:creationId xmlns:p14="http://schemas.microsoft.com/office/powerpoint/2010/main" val="40546255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87"/>
            <a:ext cx="8229600" cy="1143000"/>
          </a:xfrm>
        </p:spPr>
        <p:txBody>
          <a:bodyPr/>
          <a:lstStyle/>
          <a:p>
            <a:r>
              <a:rPr lang="en-US" dirty="0" smtClean="0"/>
              <a:t>Caplin Implementations</a:t>
            </a:r>
            <a:endParaRPr lang="en-US" dirty="0"/>
          </a:p>
        </p:txBody>
      </p:sp>
      <p:pic>
        <p:nvPicPr>
          <p:cNvPr id="6" name="Picture 5" descr="control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04" y="1305991"/>
            <a:ext cx="8767180" cy="432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7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882</Words>
  <Application>Microsoft Office PowerPoint</Application>
  <PresentationFormat>On-screen Show (4:3)</PresentationFormat>
  <Paragraphs>328</Paragraphs>
  <Slides>25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4-3-pp-pres</vt:lpstr>
      <vt:lpstr> Renderer  Framework</vt:lpstr>
      <vt:lpstr>PowerPoint Presentation</vt:lpstr>
      <vt:lpstr>Overview</vt:lpstr>
      <vt:lpstr>The scaffolding</vt:lpstr>
      <vt:lpstr>Integration with grids</vt:lpstr>
      <vt:lpstr>Downstream Transforms</vt:lpstr>
      <vt:lpstr>Coalescing updates?</vt:lpstr>
      <vt:lpstr>Control</vt:lpstr>
      <vt:lpstr>Caplin Implementations</vt:lpstr>
      <vt:lpstr>Formatter</vt:lpstr>
      <vt:lpstr>Formatter Example</vt:lpstr>
      <vt:lpstr>Formatter Configuration</vt:lpstr>
      <vt:lpstr>PowerPoint Presentation</vt:lpstr>
      <vt:lpstr>Styler</vt:lpstr>
      <vt:lpstr>Grid Component</vt:lpstr>
      <vt:lpstr>Grid Component</vt:lpstr>
      <vt:lpstr>Simple Styler Configuration</vt:lpstr>
      <vt:lpstr>Upstream Transforms</vt:lpstr>
      <vt:lpstr>Overview</vt:lpstr>
      <vt:lpstr>Overview</vt:lpstr>
      <vt:lpstr>Grid Component</vt:lpstr>
      <vt:lpstr>Handler Example</vt:lpstr>
      <vt:lpstr>PowerPoint Presentation</vt:lpstr>
      <vt:lpstr>PowerPoint Presentation</vt:lpstr>
      <vt:lpstr>Configuring Renderers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2013-08-07T12:46:46Z</dcterms:created>
  <dcterms:modified xsi:type="dcterms:W3CDTF">2013-08-07T12:46:51Z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